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4"/>
  </p:sldMasterIdLst>
  <p:notesMasterIdLst>
    <p:notesMasterId r:id="rId38"/>
  </p:notesMasterIdLst>
  <p:handoutMasterIdLst>
    <p:handoutMasterId r:id="rId39"/>
  </p:handoutMasterIdLst>
  <p:sldIdLst>
    <p:sldId id="267" r:id="rId5"/>
    <p:sldId id="268" r:id="rId6"/>
    <p:sldId id="302" r:id="rId7"/>
    <p:sldId id="270" r:id="rId8"/>
    <p:sldId id="300" r:id="rId9"/>
    <p:sldId id="305" r:id="rId10"/>
    <p:sldId id="272" r:id="rId11"/>
    <p:sldId id="273" r:id="rId12"/>
    <p:sldId id="274" r:id="rId13"/>
    <p:sldId id="275" r:id="rId14"/>
    <p:sldId id="308" r:id="rId15"/>
    <p:sldId id="279" r:id="rId16"/>
    <p:sldId id="284" r:id="rId17"/>
    <p:sldId id="281" r:id="rId18"/>
    <p:sldId id="292" r:id="rId19"/>
    <p:sldId id="307" r:id="rId20"/>
    <p:sldId id="309" r:id="rId21"/>
    <p:sldId id="311" r:id="rId22"/>
    <p:sldId id="278" r:id="rId23"/>
    <p:sldId id="313" r:id="rId24"/>
    <p:sldId id="290" r:id="rId25"/>
    <p:sldId id="288" r:id="rId26"/>
    <p:sldId id="296" r:id="rId27"/>
    <p:sldId id="299" r:id="rId28"/>
    <p:sldId id="301" r:id="rId29"/>
    <p:sldId id="312" r:id="rId30"/>
    <p:sldId id="306" r:id="rId31"/>
    <p:sldId id="304" r:id="rId32"/>
    <p:sldId id="303" r:id="rId33"/>
    <p:sldId id="294" r:id="rId34"/>
    <p:sldId id="283" r:id="rId35"/>
    <p:sldId id="314" r:id="rId36"/>
    <p:sldId id="293" r:id="rId37"/>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ddefoot, Ginny@BCSH" initials="PG" lastIdx="8" clrIdx="0">
    <p:extLst>
      <p:ext uri="{19B8F6BF-5375-455C-9EA6-DF929625EA0E}">
        <p15:presenceInfo xmlns:p15="http://schemas.microsoft.com/office/powerpoint/2012/main" userId="S-1-5-21-1787871299-1839642009-2755954248-10122" providerId="AD"/>
      </p:ext>
    </p:extLst>
  </p:cmAuthor>
  <p:cmAuthor id="2" name="Mattox, Lahela@BCSH" initials="ML" lastIdx="29" clrIdx="1">
    <p:extLst>
      <p:ext uri="{19B8F6BF-5375-455C-9EA6-DF929625EA0E}">
        <p15:presenceInfo xmlns:p15="http://schemas.microsoft.com/office/powerpoint/2012/main" userId="S-1-5-21-1787871299-1839642009-2755954248-10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0" autoAdjust="0"/>
    <p:restoredTop sz="94660"/>
  </p:normalViewPr>
  <p:slideViewPr>
    <p:cSldViewPr snapToGrid="0">
      <p:cViewPr varScale="1">
        <p:scale>
          <a:sx n="114" d="100"/>
          <a:sy n="114" d="100"/>
        </p:scale>
        <p:origin x="13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3C79D0-C01A-4BFA-B3C2-18A9FFD0DEE0}"/>
              </a:ext>
            </a:extLst>
          </p:cNvPr>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B46D2F1-00AB-44A1-8DC0-FC6E91EAFCB9}"/>
              </a:ext>
            </a:extLst>
          </p:cNvPr>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r>
              <a:rPr lang="en-US" dirty="0"/>
              <a:t>8/24/2018</a:t>
            </a:r>
          </a:p>
        </p:txBody>
      </p:sp>
      <p:sp>
        <p:nvSpPr>
          <p:cNvPr id="4" name="Footer Placeholder 3">
            <a:extLst>
              <a:ext uri="{FF2B5EF4-FFF2-40B4-BE49-F238E27FC236}">
                <a16:creationId xmlns:a16="http://schemas.microsoft.com/office/drawing/2014/main" id="{1BF0C1C8-DF94-4C59-B601-BC9933A5E11A}"/>
              </a:ext>
            </a:extLst>
          </p:cNvPr>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26E82D5-610C-49A5-B365-6A0F4C16D4DA}"/>
              </a:ext>
            </a:extLst>
          </p:cNvPr>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CD27790B-9FF9-427B-A51E-CE1F93A6834B}" type="slidenum">
              <a:rPr lang="en-US" smtClean="0"/>
              <a:t>‹#›</a:t>
            </a:fld>
            <a:endParaRPr lang="en-US" dirty="0"/>
          </a:p>
        </p:txBody>
      </p:sp>
    </p:spTree>
    <p:extLst>
      <p:ext uri="{BB962C8B-B14F-4D97-AF65-F5344CB8AC3E}">
        <p14:creationId xmlns:p14="http://schemas.microsoft.com/office/powerpoint/2010/main" val="31343991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r>
              <a:rPr lang="en-US" dirty="0"/>
              <a:t>8/24/2018</a:t>
            </a:r>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313D89CB-E674-4264-81EA-501B810671D9}" type="slidenum">
              <a:rPr lang="en-US" smtClean="0"/>
              <a:t>‹#›</a:t>
            </a:fld>
            <a:endParaRPr lang="en-US" dirty="0"/>
          </a:p>
        </p:txBody>
      </p:sp>
    </p:spTree>
    <p:extLst>
      <p:ext uri="{BB962C8B-B14F-4D97-AF65-F5344CB8AC3E}">
        <p14:creationId xmlns:p14="http://schemas.microsoft.com/office/powerpoint/2010/main" val="3963384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14958C-DBA5-4CC5-AC56-DCA9E7002AD9}" type="datetime1">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DF1DD-216E-4466-B717-B7472461ED5C}"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48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8D909-A001-4600-BB96-7556CCE66EDB}" type="datetime1">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246714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09E83-8025-415B-9D9D-3641482A73C8}" type="datetime1">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162720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4FE73D-F13C-47B1-9E7B-311A4FCFA3A4}" type="datetime1">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349210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6BCD6A-A7A3-4990-B5EB-D0680ACC56A8}" type="datetime1">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DF1DD-216E-4466-B717-B7472461ED5C}"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31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31A200-7DA3-4348-85F5-5DE00BA260E5}" type="datetime1">
              <a:rPr lang="en-US" smtClean="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118849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AEC57A-0125-49F1-AF0C-F3BD6D416618}" type="datetime1">
              <a:rPr lang="en-US" smtClean="0"/>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215153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4686D1-6B3A-488E-864A-AD073163DE8C}" type="datetime1">
              <a:rPr lang="en-US" smtClean="0"/>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298340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B9BB5C-4393-47CD-B76F-13A0EE637866}" type="datetime1">
              <a:rPr lang="en-US" smtClean="0"/>
              <a:t>9/4/2018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226654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D228AE6-0FEA-42EE-A99F-0703A7C42C7B}" type="datetime1">
              <a:rPr lang="en-US" smtClean="0"/>
              <a:t>9/4/2018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7DF1DD-216E-4466-B717-B7472461ED5C}" type="slidenum">
              <a:rPr lang="en-US" smtClean="0"/>
              <a:t>‹#›</a:t>
            </a:fld>
            <a:endParaRPr lang="en-US" dirty="0"/>
          </a:p>
        </p:txBody>
      </p:sp>
    </p:spTree>
    <p:extLst>
      <p:ext uri="{BB962C8B-B14F-4D97-AF65-F5344CB8AC3E}">
        <p14:creationId xmlns:p14="http://schemas.microsoft.com/office/powerpoint/2010/main" val="97216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1F11F9-5A45-4A4F-A275-A79F1CD52A0B}" type="datetime1">
              <a:rPr lang="en-US" smtClean="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DF1DD-216E-4466-B717-B7472461ED5C}" type="slidenum">
              <a:rPr lang="en-US" smtClean="0"/>
              <a:t>‹#›</a:t>
            </a:fld>
            <a:endParaRPr lang="en-US" dirty="0"/>
          </a:p>
        </p:txBody>
      </p:sp>
    </p:spTree>
    <p:extLst>
      <p:ext uri="{BB962C8B-B14F-4D97-AF65-F5344CB8AC3E}">
        <p14:creationId xmlns:p14="http://schemas.microsoft.com/office/powerpoint/2010/main" val="404374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E6F81F-3202-4C7E-8E7E-D9993FA43CB1}" type="datetime1">
              <a:rPr lang="en-US" smtClean="0"/>
              <a:t>9/4/2018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87DF1DD-216E-4466-B717-B7472461ED5C}"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644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csh.ca.gov/hcf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r20.rs6.net/tn.jsp?f=001_aWuGgIztDIkBIcpC4DEJThTMZYzmdztI6iwlrCU-2YjPdMjHJAgr2QYYVyybT8XChdm1_JGuVNOLJoErZqhveqC_72H19xnQPeDpOfdMtG-KJmI9v6ISiJrMmK8th7SKUmhLM_tig0muDNqF1SJjw1QeUJRpLp5VDBDhH8oQ9lRpCG_FdX6a8zuRfNhuBwSvr4qhyUL12wrVUocjAXIzgIVoV4pbp8kH0hvoIAl93zLwsukzG2RagG7eat9oD9aLL6cwZa_fuh722isMQmL9A==&amp;c=BzY8d1GoVO_aacdgQAaEWLGa29gGrk4wguNDnqbyZRbJZEyLSd0iUA==&amp;ch=JMiSAE-wYgJV3WpQFDzM-zI-WNmybXOBY9KVD7_JAK2ssx5dD1_cyA==" TargetMode="External"/><Relationship Id="rId3" Type="http://schemas.openxmlformats.org/officeDocument/2006/relationships/hyperlink" Target="http://r20.rs6.net/tn.jsp?f=001_aWuGgIztDIkBIcpC4DEJThTMZYzmdztI6iwlrCU-2YjPdMjHJAgr2QYYVyybT8XhsR8NROgc8c9173JlldCurZHI8Ldh7wi87bQAGdmTKLc5C8RWxFGACwDZwvYFxgPETT2c_eGgH8jbyJuPDg7BP7KOMsBSBNgxSbRyc1cBOQO_3U4A6OUZONQ6tmhrTPRkEFTJ-sU42LkRviSCDOkhNOe9f0SJO4FvG6woh9DBcjO0G4FMfhw-UErMWH-bPca2QigKwAtQgCdSXczQxqjwA==&amp;c=BzY8d1GoVO_aacdgQAaEWLGa29gGrk4wguNDnqbyZRbJZEyLSd0iUA==&amp;ch=JMiSAE-wYgJV3WpQFDzM-zI-WNmybXOBY9KVD7_JAK2ssx5dD1_cyA==" TargetMode="External"/><Relationship Id="rId7" Type="http://schemas.openxmlformats.org/officeDocument/2006/relationships/hyperlink" Target="http://r20.rs6.net/tn.jsp?f=001_aWuGgIztDIkBIcpC4DEJThTMZYzmdztI6iwlrCU-2YjPdMjHJAgr2QYYVyybT8XGyZElIuxm8TznNDr6-QPGNnLkTA5RRpPVSF57CgST5V2FFxsaG4E1bqX-lvOXBLiFUSsK_VlGvVelQ0UDZEsJboAyyZsDmRIz_vnWmUxULcmS3_lyg-xxsyR6XqwjpYOreaCs5FuU1fsKcywhfXeAIJHes0E1OGdrgc5UDsyu8vyv4N4by-LdfUcf3iuHQTSuYVgCbDeqvrb1_YsMKipVg==&amp;c=BzY8d1GoVO_aacdgQAaEWLGa29gGrk4wguNDnqbyZRbJZEyLSd0iUA==&amp;ch=JMiSAE-wYgJV3WpQFDzM-zI-WNmybXOBY9KVD7_JAK2ssx5dD1_cyA=="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r20.rs6.net/tn.jsp?f=001_aWuGgIztDIkBIcpC4DEJThTMZYzmdztI6iwlrCU-2YjPdMjHJAgr2QYYVyybT8XKrrTx4ylH686Z2sDqAhHMGboC9tsdqUNc3zrUpjGHJv3rdQ_MIxDt7PZhwrdDMe-gMIGv8nH18d6IygsEpte6pdHM1M403MMuAR9EF_DhcNGGDWxHNgSgYJC9IbSYINRt1Sxai8DiBF2rz-K4Nba34xi8_rs5aSpCoWaULsJ2J5KawtTRsIK1XYhkrVhkTrPy_R49cV7BNj-fg2ApD3m3HZ2ysVsvs_w2VzFZhP2H3RW1ySbI8h20aQ6BvuUcW2w3Ws0fkEuXlyN2z1d2Y-Xrklkj-8jo5ZbNtVZQbl-HMxlyDjVz-r7vH3Kp0oHc3AQ9Z6l8OQKiXcTpEqOkm9JFp2p8DYmXHXpmsPMoYiAxjhi-2jxxoecH_uZtWnhmIDBhEra6-x_gEq7gUZ0R5iqucW3hY8CY6O06CKgVgiyNsIZmehruEN-Ib56pF5ac223Cshtwg_JLFrnRD2puDILaMHKeaXAsqj-hsyeE8hhJbi8P_vi5ysw257jaUR-6aGuaW4s6U1r0HsPYCskoP_7OqGj1Rx3mhfABXRjlVUVkHFwDhcSuzypmlEFhrOPU2kOmhjg_TtZoSLGSqcWydWwQQ==&amp;c=BzY8d1GoVO_aacdgQAaEWLGa29gGrk4wguNDnqbyZRbJZEyLSd0iUA==&amp;ch=JMiSAE-wYgJV3WpQFDzM-zI-WNmybXOBY9KVD7_JAK2ssx5dD1_cyA==" TargetMode="External"/><Relationship Id="rId5" Type="http://schemas.openxmlformats.org/officeDocument/2006/relationships/hyperlink" Target="http://r20.rs6.net/tn.jsp?f=001_aWuGgIztDIkBIcpC4DEJThTMZYzmdztI6iwlrCU-2YjPdMjHJAgr2QYYVyybT8X2RxdZGS93gcw0lg-HYPGks6GgGFONIkra956vIiP4GSIfDCK_pEK0D--HHJaI_4Y8FcXZ1fftPpbe1PalkVpye1yEEzy7wulBIfCkkBYHsri_YEpd6c0vZmRhp86R7oW&amp;c=BzY8d1GoVO_aacdgQAaEWLGa29gGrk4wguNDnqbyZRbJZEyLSd0iUA==&amp;ch=JMiSAE-wYgJV3WpQFDzM-zI-WNmybXOBY9KVD7_JAK2ssx5dD1_cyA==" TargetMode="External"/><Relationship Id="rId4" Type="http://schemas.openxmlformats.org/officeDocument/2006/relationships/hyperlink" Target="http://r20.rs6.net/tn.jsp?f=001_aWuGgIztDIkBIcpC4DEJThTMZYzmdztI6iwlrCU-2YjPdMjHJAgr2QYYVyybT8XAJvwLWJAgIomz0REUHjfKzrxv5t3jLQU4iXUKT2Vx57xB6qVw8gSZoqjDtEyZxLKL3HpoS434oJl_mcs02TdjYAwgGIZ0BrZ1ll0TXFprUsmRyIwXf2xA2qvdPKC3rwRuytHG61iPPWpjHMws01P7U415x75PsPTShnHS0MHSG0al22bk24eMeIFO3HcTET2WWDqAmpri6xnFcvzOZPWruGgX3SdRgLrgiwG2O_JCCi9EIEDV5PQK8yOBctMBOn-bnuK2dkQon9IRH0aG_qp91Sh4dSYqvgIhUngesUu4FCasFeQmul_g7lh4nmcdcbI4plkn7rKn5gV-QJk7NO8LNESmWQY7QWEEngiUj4cRb6XsOQlf-JGxkmz2S5-ivLxGzq-G02y0G1j3z1_D0SE8ok472cwyFaDjUeiuYcQkPsE2YZDk3-UwJFxhcHGnZZxgc8M4A9-Cu9ay8r8uhGND8YWzWHBUNBGhysX1r44Lz_pl63bGuRNJvzERhHS6qXTFt5hLsqOexFeZJifJ5KuFiP1riPhs6RkS3U453ju_XcOvKmHfU6f_mNPQskqLI7TUFJLrkjcIiRzmHmPBUYXCQ==&amp;c=BzY8d1GoVO_aacdgQAaEWLGa29gGrk4wguNDnqbyZRbJZEyLSd0iUA==&amp;ch=JMiSAE-wYgJV3WpQFDzM-zI-WNmybXOBY9KVD7_JAK2ssx5dD1_cyA==" TargetMode="External"/><Relationship Id="rId9" Type="http://schemas.openxmlformats.org/officeDocument/2006/relationships/hyperlink" Target="http://r20.rs6.net/tn.jsp?f=001_aWuGgIztDIkBIcpC4DEJThTMZYzmdztI6iwlrCU-2YjPdMjHJAgr2QYYVyybT8XreIoH-GbrQ8V67mK7ovYMhjlHuKVBjCCw_qbGtOtc_VgIp_RcyYx7NhHjFkfjAVQq_HkrkxdSKVr4xQnny4WKukKFi1fwNxjpGZoJcH6WsF6fmzwCzhFxlNHgg6bdqimdHZzW-XCfKttQF4EaaiJzvwitur9CApNe86cITSdggycP-zawHnWxaOsI1la7C_CcTVyr_c9TtGqeJTrLPMuIA==&amp;c=BzY8d1GoVO_aacdgQAaEWLGa29gGrk4wguNDnqbyZRbJZEyLSd0iUA==&amp;ch=JMiSAE-wYgJV3WpQFDzM-zI-WNmybXOBY9KVD7_JAK2ssx5dD1_cyA=="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bcsh.ca.gov/hcfc/webapps/subscribe.php" TargetMode="External"/><Relationship Id="rId7" Type="http://schemas.openxmlformats.org/officeDocument/2006/relationships/image" Target="../media/image3.png"/><Relationship Id="rId2" Type="http://schemas.openxmlformats.org/officeDocument/2006/relationships/hyperlink" Target="https://www.bcsh.ca.gov/hcfc/" TargetMode="External"/><Relationship Id="rId1" Type="http://schemas.openxmlformats.org/officeDocument/2006/relationships/slideLayout" Target="../slideLayouts/slideLayout2.xml"/><Relationship Id="rId6" Type="http://schemas.openxmlformats.org/officeDocument/2006/relationships/hyperlink" Target="https://www.facebook.com/CalHCFC/" TargetMode="External"/><Relationship Id="rId11" Type="http://schemas.openxmlformats.org/officeDocument/2006/relationships/image" Target="cid:image002.jpg@01D4356D.073F3FC0" TargetMode="External"/><Relationship Id="rId5" Type="http://schemas.openxmlformats.org/officeDocument/2006/relationships/hyperlink" Target="https://twitter.com/CA_HCFC" TargetMode="External"/><Relationship Id="rId10" Type="http://schemas.openxmlformats.org/officeDocument/2006/relationships/image" Target="../media/image11.jpeg"/><Relationship Id="rId4" Type="http://schemas.openxmlformats.org/officeDocument/2006/relationships/hyperlink" Target="mailto:HCFC@BCSH.ca.gov" TargetMode="External"/><Relationship Id="rId9" Type="http://schemas.openxmlformats.org/officeDocument/2006/relationships/image" Target="cid:image001.png@01D4356D.073F3FC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Lahela.mattox@bcsh.ca.gov" TargetMode="External"/><Relationship Id="rId2" Type="http://schemas.openxmlformats.org/officeDocument/2006/relationships/hyperlink" Target="mailto:Daniel.Castillo@bcsh.ca.gov"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3DEF-1D49-4E19-874A-0BBB0C0148DE}"/>
              </a:ext>
            </a:extLst>
          </p:cNvPr>
          <p:cNvSpPr>
            <a:spLocks noGrp="1"/>
          </p:cNvSpPr>
          <p:nvPr>
            <p:ph type="ctrTitle"/>
          </p:nvPr>
        </p:nvSpPr>
        <p:spPr/>
        <p:txBody>
          <a:bodyPr>
            <a:normAutofit/>
          </a:bodyPr>
          <a:lstStyle/>
          <a:p>
            <a:r>
              <a:rPr lang="en-US" sz="4800" dirty="0"/>
              <a:t>SB 850: Homeless Emergency Aid Program (HEAP) </a:t>
            </a:r>
          </a:p>
        </p:txBody>
      </p:sp>
      <p:pic>
        <p:nvPicPr>
          <p:cNvPr id="7" name="Picture 6">
            <a:extLst>
              <a:ext uri="{FF2B5EF4-FFF2-40B4-BE49-F238E27FC236}">
                <a16:creationId xmlns:a16="http://schemas.microsoft.com/office/drawing/2014/main" id="{B15B4FA2-FFDF-47CD-9098-3B9889C47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32217" cy="1207580"/>
          </a:xfrm>
          <a:prstGeom prst="rect">
            <a:avLst/>
          </a:prstGeom>
        </p:spPr>
      </p:pic>
      <p:pic>
        <p:nvPicPr>
          <p:cNvPr id="5" name="Picture 4">
            <a:extLst>
              <a:ext uri="{FF2B5EF4-FFF2-40B4-BE49-F238E27FC236}">
                <a16:creationId xmlns:a16="http://schemas.microsoft.com/office/drawing/2014/main" id="{BADEB395-3F16-4781-8C5F-681EC332C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20" y="1011189"/>
            <a:ext cx="2623739" cy="876321"/>
          </a:xfrm>
          <a:prstGeom prst="rect">
            <a:avLst/>
          </a:prstGeom>
        </p:spPr>
      </p:pic>
      <p:sp>
        <p:nvSpPr>
          <p:cNvPr id="3" name="Slide Number Placeholder 2">
            <a:extLst>
              <a:ext uri="{FF2B5EF4-FFF2-40B4-BE49-F238E27FC236}">
                <a16:creationId xmlns:a16="http://schemas.microsoft.com/office/drawing/2014/main" id="{089048BD-6A64-4060-AFDA-75605B301851}"/>
              </a:ext>
            </a:extLst>
          </p:cNvPr>
          <p:cNvSpPr>
            <a:spLocks noGrp="1"/>
          </p:cNvSpPr>
          <p:nvPr>
            <p:ph type="sldNum" sz="quarter" idx="12"/>
          </p:nvPr>
        </p:nvSpPr>
        <p:spPr/>
        <p:txBody>
          <a:bodyPr/>
          <a:lstStyle/>
          <a:p>
            <a:fld id="{A87DF1DD-216E-4466-B717-B7472461ED5C}" type="slidenum">
              <a:rPr lang="en-US" smtClean="0"/>
              <a:t>1</a:t>
            </a:fld>
            <a:endParaRPr lang="en-US" dirty="0"/>
          </a:p>
        </p:txBody>
      </p:sp>
    </p:spTree>
    <p:extLst>
      <p:ext uri="{BB962C8B-B14F-4D97-AF65-F5344CB8AC3E}">
        <p14:creationId xmlns:p14="http://schemas.microsoft.com/office/powerpoint/2010/main" val="191981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Available Funding (continued)</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graphicFrame>
        <p:nvGraphicFramePr>
          <p:cNvPr id="6" name="Table 5">
            <a:extLst>
              <a:ext uri="{FF2B5EF4-FFF2-40B4-BE49-F238E27FC236}">
                <a16:creationId xmlns:a16="http://schemas.microsoft.com/office/drawing/2014/main" id="{A8CE28ED-44B4-438E-A659-4D1D73EE0ECC}"/>
              </a:ext>
            </a:extLst>
          </p:cNvPr>
          <p:cNvGraphicFramePr>
            <a:graphicFrameLocks noGrp="1"/>
          </p:cNvGraphicFramePr>
          <p:nvPr/>
        </p:nvGraphicFramePr>
        <p:xfrm>
          <a:off x="1279525" y="2283711"/>
          <a:ext cx="6629400" cy="3195828"/>
        </p:xfrm>
        <a:graphic>
          <a:graphicData uri="http://schemas.openxmlformats.org/drawingml/2006/table">
            <a:tbl>
              <a:tblPr firstRow="1" firstCol="1" bandRow="1">
                <a:tableStyleId>{5C22544A-7EE6-4342-B048-85BDC9FD1C3A}</a:tableStyleId>
              </a:tblPr>
              <a:tblGrid>
                <a:gridCol w="688975">
                  <a:extLst>
                    <a:ext uri="{9D8B030D-6E8A-4147-A177-3AD203B41FA5}">
                      <a16:colId xmlns:a16="http://schemas.microsoft.com/office/drawing/2014/main" val="857497974"/>
                    </a:ext>
                  </a:extLst>
                </a:gridCol>
                <a:gridCol w="2625725">
                  <a:extLst>
                    <a:ext uri="{9D8B030D-6E8A-4147-A177-3AD203B41FA5}">
                      <a16:colId xmlns:a16="http://schemas.microsoft.com/office/drawing/2014/main" val="2845967958"/>
                    </a:ext>
                  </a:extLst>
                </a:gridCol>
                <a:gridCol w="1771650">
                  <a:extLst>
                    <a:ext uri="{9D8B030D-6E8A-4147-A177-3AD203B41FA5}">
                      <a16:colId xmlns:a16="http://schemas.microsoft.com/office/drawing/2014/main" val="4067649805"/>
                    </a:ext>
                  </a:extLst>
                </a:gridCol>
                <a:gridCol w="1543050">
                  <a:extLst>
                    <a:ext uri="{9D8B030D-6E8A-4147-A177-3AD203B41FA5}">
                      <a16:colId xmlns:a16="http://schemas.microsoft.com/office/drawing/2014/main" val="1715252568"/>
                    </a:ext>
                  </a:extLst>
                </a:gridCol>
              </a:tblGrid>
              <a:tr h="0">
                <a:tc>
                  <a:txBody>
                    <a:bodyPr/>
                    <a:lstStyle/>
                    <a:p>
                      <a:pPr marL="0" marR="54610">
                        <a:lnSpc>
                          <a:spcPct val="150000"/>
                        </a:lnSpc>
                        <a:spcBef>
                          <a:spcPts val="0"/>
                        </a:spcBef>
                        <a:spcAft>
                          <a:spcPts val="0"/>
                        </a:spcAft>
                      </a:pPr>
                      <a:r>
                        <a:rPr lang="en-US" sz="1100" dirty="0">
                          <a:effectLst/>
                        </a:rPr>
                        <a:t>CoC Number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Jurisdiction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8735">
                        <a:lnSpc>
                          <a:spcPct val="150000"/>
                        </a:lnSpc>
                        <a:spcBef>
                          <a:spcPts val="0"/>
                        </a:spcBef>
                        <a:spcAft>
                          <a:spcPts val="0"/>
                        </a:spcAft>
                      </a:pPr>
                      <a:r>
                        <a:rPr lang="en-US" sz="1100" dirty="0">
                          <a:effectLst/>
                        </a:rPr>
                        <a:t>50213(c) Large Cities</a:t>
                      </a:r>
                      <a:endParaRPr lang="en-US" sz="1200" dirty="0">
                        <a:effectLst/>
                      </a:endParaRPr>
                    </a:p>
                    <a:p>
                      <a:pPr marL="0" marR="38735">
                        <a:lnSpc>
                          <a:spcPct val="150000"/>
                        </a:lnSpc>
                        <a:spcBef>
                          <a:spcPts val="0"/>
                        </a:spcBef>
                        <a:spcAft>
                          <a:spcPts val="0"/>
                        </a:spcAft>
                      </a:pPr>
                      <a:r>
                        <a:rPr lang="en-US" sz="1100" dirty="0">
                          <a:effectLst/>
                        </a:rPr>
                        <a:t>$150,000,000 Allocation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8735">
                        <a:lnSpc>
                          <a:spcPct val="150000"/>
                        </a:lnSpc>
                        <a:spcBef>
                          <a:spcPts val="0"/>
                        </a:spcBef>
                        <a:spcAft>
                          <a:spcPts val="0"/>
                        </a:spcAft>
                      </a:pPr>
                      <a:r>
                        <a:rPr lang="en-US" sz="1100" dirty="0">
                          <a:effectLst/>
                        </a:rPr>
                        <a:t>50214(c) Minimum Youth Set Aside Per Large City Allocation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8551280"/>
                  </a:ext>
                </a:extLst>
              </a:tr>
              <a:tr h="0">
                <a:tc>
                  <a:txBody>
                    <a:bodyPr/>
                    <a:lstStyle/>
                    <a:p>
                      <a:pPr marL="0" marR="54610">
                        <a:lnSpc>
                          <a:spcPct val="150000"/>
                        </a:lnSpc>
                        <a:spcBef>
                          <a:spcPts val="0"/>
                        </a:spcBef>
                        <a:spcAft>
                          <a:spcPts val="0"/>
                        </a:spcAft>
                      </a:pPr>
                      <a:r>
                        <a:rPr lang="en-US" sz="1100" dirty="0">
                          <a:effectLst/>
                        </a:rPr>
                        <a:t>CA-600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Los Angeles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85,013,607.00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4,250,680.35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8936127"/>
                  </a:ext>
                </a:extLst>
              </a:tr>
              <a:tr h="0">
                <a:tc>
                  <a:txBody>
                    <a:bodyPr/>
                    <a:lstStyle/>
                    <a:p>
                      <a:pPr marL="0" marR="54610">
                        <a:lnSpc>
                          <a:spcPct val="150000"/>
                        </a:lnSpc>
                        <a:spcBef>
                          <a:spcPts val="0"/>
                        </a:spcBef>
                        <a:spcAft>
                          <a:spcPts val="0"/>
                        </a:spcAft>
                      </a:pPr>
                      <a:r>
                        <a:rPr lang="en-US" sz="1100" dirty="0">
                          <a:effectLst/>
                        </a:rPr>
                        <a:t>CA-601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San Diego</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14,110397.95</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705,519.90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9506021"/>
                  </a:ext>
                </a:extLst>
              </a:tr>
              <a:tr h="0">
                <a:tc>
                  <a:txBody>
                    <a:bodyPr/>
                    <a:lstStyle/>
                    <a:p>
                      <a:pPr marL="0" marR="54610">
                        <a:lnSpc>
                          <a:spcPct val="150000"/>
                        </a:lnSpc>
                        <a:spcBef>
                          <a:spcPts val="0"/>
                        </a:spcBef>
                        <a:spcAft>
                          <a:spcPts val="0"/>
                        </a:spcAft>
                      </a:pPr>
                      <a:r>
                        <a:rPr lang="en-US" sz="1100" dirty="0">
                          <a:effectLst/>
                        </a:rPr>
                        <a:t>CA-500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San Jose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11,389,987.16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569,499.36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4644603"/>
                  </a:ext>
                </a:extLst>
              </a:tr>
              <a:tr h="0">
                <a:tc>
                  <a:txBody>
                    <a:bodyPr/>
                    <a:lstStyle/>
                    <a:p>
                      <a:pPr marL="0" marR="54610">
                        <a:lnSpc>
                          <a:spcPct val="150000"/>
                        </a:lnSpc>
                        <a:spcBef>
                          <a:spcPts val="0"/>
                        </a:spcBef>
                        <a:spcAft>
                          <a:spcPts val="0"/>
                        </a:spcAft>
                      </a:pPr>
                      <a:r>
                        <a:rPr lang="en-US" sz="1100" dirty="0">
                          <a:effectLst/>
                        </a:rPr>
                        <a:t>CA-501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San Francisco</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10,564,313.22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528,215.66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478413"/>
                  </a:ext>
                </a:extLst>
              </a:tr>
              <a:tr h="0">
                <a:tc>
                  <a:txBody>
                    <a:bodyPr/>
                    <a:lstStyle/>
                    <a:p>
                      <a:pPr marL="0" marR="54610">
                        <a:lnSpc>
                          <a:spcPct val="150000"/>
                        </a:lnSpc>
                        <a:spcBef>
                          <a:spcPts val="0"/>
                        </a:spcBef>
                        <a:spcAft>
                          <a:spcPts val="0"/>
                        </a:spcAft>
                      </a:pPr>
                      <a:r>
                        <a:rPr lang="en-US" sz="1100" dirty="0">
                          <a:effectLst/>
                        </a:rPr>
                        <a:t>CA-502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Oakland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8,671,116.82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433,555.84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1146566"/>
                  </a:ext>
                </a:extLst>
              </a:tr>
              <a:tr h="0">
                <a:tc>
                  <a:txBody>
                    <a:bodyPr/>
                    <a:lstStyle/>
                    <a:p>
                      <a:pPr marL="0" marR="54610">
                        <a:lnSpc>
                          <a:spcPct val="150000"/>
                        </a:lnSpc>
                        <a:spcBef>
                          <a:spcPts val="0"/>
                        </a:spcBef>
                        <a:spcAft>
                          <a:spcPts val="0"/>
                        </a:spcAft>
                      </a:pPr>
                      <a:r>
                        <a:rPr lang="en-US" sz="1100" dirty="0">
                          <a:effectLst/>
                        </a:rPr>
                        <a:t>CA-602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Santa Ana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3,690,885.841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184,544.29</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6751511"/>
                  </a:ext>
                </a:extLst>
              </a:tr>
              <a:tr h="0">
                <a:tc>
                  <a:txBody>
                    <a:bodyPr/>
                    <a:lstStyle/>
                    <a:p>
                      <a:pPr marL="0" marR="54610">
                        <a:lnSpc>
                          <a:spcPct val="150000"/>
                        </a:lnSpc>
                        <a:spcBef>
                          <a:spcPts val="0"/>
                        </a:spcBef>
                        <a:spcAft>
                          <a:spcPts val="0"/>
                        </a:spcAft>
                      </a:pPr>
                      <a:r>
                        <a:rPr lang="en-US" sz="1100" dirty="0">
                          <a:effectLst/>
                        </a:rPr>
                        <a:t>CA-602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Anaheim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3,690,885.841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184,544.29</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6091707"/>
                  </a:ext>
                </a:extLst>
              </a:tr>
              <a:tr h="0">
                <a:tc>
                  <a:txBody>
                    <a:bodyPr/>
                    <a:lstStyle/>
                    <a:p>
                      <a:pPr marL="0" marR="54610">
                        <a:lnSpc>
                          <a:spcPct val="150000"/>
                        </a:lnSpc>
                        <a:spcBef>
                          <a:spcPts val="0"/>
                        </a:spcBef>
                        <a:spcAft>
                          <a:spcPts val="0"/>
                        </a:spcAft>
                      </a:pPr>
                      <a:r>
                        <a:rPr lang="en-US" sz="1100" dirty="0">
                          <a:effectLst/>
                        </a:rPr>
                        <a:t>CA-503</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Sacramento</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5,645,699.61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282,284.98</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5415199"/>
                  </a:ext>
                </a:extLst>
              </a:tr>
              <a:tr h="0">
                <a:tc>
                  <a:txBody>
                    <a:bodyPr/>
                    <a:lstStyle/>
                    <a:p>
                      <a:pPr marL="0" marR="54610">
                        <a:lnSpc>
                          <a:spcPct val="150000"/>
                        </a:lnSpc>
                        <a:spcBef>
                          <a:spcPts val="0"/>
                        </a:spcBef>
                        <a:spcAft>
                          <a:spcPts val="0"/>
                        </a:spcAft>
                      </a:pPr>
                      <a:r>
                        <a:rPr lang="en-US" sz="1100" dirty="0">
                          <a:effectLst/>
                        </a:rPr>
                        <a:t>CA-514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Fresno</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3,105,519.90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155,276.00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7524403"/>
                  </a:ext>
                </a:extLst>
              </a:tr>
              <a:tr h="0">
                <a:tc>
                  <a:txBody>
                    <a:bodyPr/>
                    <a:lstStyle/>
                    <a:p>
                      <a:pPr marL="0" marR="54610">
                        <a:lnSpc>
                          <a:spcPct val="150000"/>
                        </a:lnSpc>
                        <a:spcBef>
                          <a:spcPts val="0"/>
                        </a:spcBef>
                        <a:spcAft>
                          <a:spcPts val="0"/>
                        </a:spcAft>
                      </a:pPr>
                      <a:r>
                        <a:rPr lang="en-US" sz="1100" dirty="0">
                          <a:effectLst/>
                        </a:rPr>
                        <a:t>CA-606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Long Beach</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2,869,833.12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143,491.66</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5973500"/>
                  </a:ext>
                </a:extLst>
              </a:tr>
              <a:tr h="0">
                <a:tc>
                  <a:txBody>
                    <a:bodyPr/>
                    <a:lstStyle/>
                    <a:p>
                      <a:pPr marL="0" marR="54610">
                        <a:lnSpc>
                          <a:spcPct val="150000"/>
                        </a:lnSpc>
                        <a:spcBef>
                          <a:spcPts val="0"/>
                        </a:spcBef>
                        <a:spcAft>
                          <a:spcPts val="0"/>
                        </a:spcAft>
                      </a:pPr>
                      <a:r>
                        <a:rPr lang="en-US" sz="1100" dirty="0">
                          <a:effectLst/>
                        </a:rPr>
                        <a:t>CA-604</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76200">
                        <a:lnSpc>
                          <a:spcPct val="150000"/>
                        </a:lnSpc>
                        <a:spcBef>
                          <a:spcPts val="0"/>
                        </a:spcBef>
                        <a:spcAft>
                          <a:spcPts val="0"/>
                        </a:spcAft>
                      </a:pPr>
                      <a:r>
                        <a:rPr lang="en-US" sz="1100" dirty="0">
                          <a:effectLst/>
                        </a:rPr>
                        <a:t>Bakersfield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1,247,753.53</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38735" lvl="0" indent="-342900">
                        <a:lnSpc>
                          <a:spcPct val="150000"/>
                        </a:lnSpc>
                        <a:spcBef>
                          <a:spcPts val="0"/>
                        </a:spcBef>
                        <a:spcAft>
                          <a:spcPts val="0"/>
                        </a:spcAft>
                        <a:buSzPts val="1200"/>
                        <a:buFont typeface="Arial" panose="020B0604020202020204" pitchFamily="34" charset="0"/>
                        <a:buChar char="$"/>
                      </a:pPr>
                      <a:r>
                        <a:rPr lang="en-US" sz="1100" dirty="0">
                          <a:effectLst/>
                        </a:rPr>
                        <a:t>62,387.68</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0592671"/>
                  </a:ext>
                </a:extLst>
              </a:tr>
            </a:tbl>
          </a:graphicData>
        </a:graphic>
      </p:graphicFrame>
      <p:sp>
        <p:nvSpPr>
          <p:cNvPr id="7" name="TextBox 6">
            <a:extLst>
              <a:ext uri="{FF2B5EF4-FFF2-40B4-BE49-F238E27FC236}">
                <a16:creationId xmlns:a16="http://schemas.microsoft.com/office/drawing/2014/main" id="{A37367CE-BA4E-41BB-A299-3F5378F377A5}"/>
              </a:ext>
            </a:extLst>
          </p:cNvPr>
          <p:cNvSpPr txBox="1"/>
          <p:nvPr/>
        </p:nvSpPr>
        <p:spPr>
          <a:xfrm>
            <a:off x="822960" y="1795448"/>
            <a:ext cx="2806794" cy="369332"/>
          </a:xfrm>
          <a:prstGeom prst="rect">
            <a:avLst/>
          </a:prstGeom>
          <a:noFill/>
        </p:spPr>
        <p:txBody>
          <a:bodyPr wrap="none" rtlCol="0">
            <a:spAutoFit/>
          </a:bodyPr>
          <a:lstStyle/>
          <a:p>
            <a:r>
              <a:rPr lang="en-US" dirty="0"/>
              <a:t>HEAP Large Cities Allocation</a:t>
            </a:r>
          </a:p>
        </p:txBody>
      </p:sp>
      <p:sp>
        <p:nvSpPr>
          <p:cNvPr id="3" name="Slide Number Placeholder 2">
            <a:extLst>
              <a:ext uri="{FF2B5EF4-FFF2-40B4-BE49-F238E27FC236}">
                <a16:creationId xmlns:a16="http://schemas.microsoft.com/office/drawing/2014/main" id="{55F7C63D-E37D-4BBC-98CC-7E983A0F4BEC}"/>
              </a:ext>
            </a:extLst>
          </p:cNvPr>
          <p:cNvSpPr>
            <a:spLocks noGrp="1"/>
          </p:cNvSpPr>
          <p:nvPr>
            <p:ph type="sldNum" sz="quarter" idx="12"/>
          </p:nvPr>
        </p:nvSpPr>
        <p:spPr/>
        <p:txBody>
          <a:bodyPr/>
          <a:lstStyle/>
          <a:p>
            <a:fld id="{A87DF1DD-216E-4466-B717-B7472461ED5C}" type="slidenum">
              <a:rPr lang="en-US" smtClean="0"/>
              <a:t>10</a:t>
            </a:fld>
            <a:endParaRPr lang="en-US" dirty="0"/>
          </a:p>
        </p:txBody>
      </p:sp>
    </p:spTree>
    <p:extLst>
      <p:ext uri="{BB962C8B-B14F-4D97-AF65-F5344CB8AC3E}">
        <p14:creationId xmlns:p14="http://schemas.microsoft.com/office/powerpoint/2010/main" val="502075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Available Funding (continued)</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Content Placeholder 2">
            <a:extLst>
              <a:ext uri="{FF2B5EF4-FFF2-40B4-BE49-F238E27FC236}">
                <a16:creationId xmlns:a16="http://schemas.microsoft.com/office/drawing/2014/main" id="{391BBE85-55B6-49FF-B297-8AAB7433C9F7}"/>
              </a:ext>
            </a:extLst>
          </p:cNvPr>
          <p:cNvSpPr>
            <a:spLocks noGrp="1"/>
          </p:cNvSpPr>
          <p:nvPr>
            <p:ph idx="1"/>
          </p:nvPr>
        </p:nvSpPr>
        <p:spPr>
          <a:xfrm>
            <a:off x="822959" y="1845733"/>
            <a:ext cx="7543801" cy="4446009"/>
          </a:xfrm>
        </p:spPr>
        <p:txBody>
          <a:bodyPr>
            <a:normAutofit/>
          </a:bodyPr>
          <a:lstStyle/>
          <a:p>
            <a:pPr lvl="1">
              <a:buFont typeface="Wingdings" panose="05000000000000000000" pitchFamily="2" charset="2"/>
              <a:buChar char="§"/>
            </a:pPr>
            <a:r>
              <a:rPr lang="en-US" sz="2000" dirty="0"/>
              <a:t>The HEAP team encourages all CoCs and large cities to submit applications during Round 1.</a:t>
            </a:r>
          </a:p>
          <a:p>
            <a:pPr lvl="2">
              <a:buFont typeface="Wingdings" panose="05000000000000000000" pitchFamily="2" charset="2"/>
              <a:buChar char="§"/>
            </a:pPr>
            <a:r>
              <a:rPr lang="en-US" sz="1600" dirty="0"/>
              <a:t>Round 1 application period is September 5, 2018-December 31, 2018</a:t>
            </a:r>
          </a:p>
          <a:p>
            <a:pPr lvl="1">
              <a:buFont typeface="Wingdings" panose="05000000000000000000" pitchFamily="2" charset="2"/>
              <a:buChar char="§"/>
            </a:pPr>
            <a:r>
              <a:rPr lang="en-US" sz="2000" dirty="0"/>
              <a:t>Funds not applied for in Round 1 will be redistributed among the CoCs and large cities in Round 2.</a:t>
            </a:r>
          </a:p>
          <a:p>
            <a:pPr lvl="2">
              <a:buFont typeface="Wingdings" panose="05000000000000000000" pitchFamily="2" charset="2"/>
              <a:buChar char="§"/>
            </a:pPr>
            <a:r>
              <a:rPr lang="en-US" sz="1600" dirty="0"/>
              <a:t> Allocations will be reduced to a proportional share of the HEAP funds remaining after Round 1</a:t>
            </a:r>
            <a:endParaRPr lang="en-US" sz="1600" b="1" dirty="0"/>
          </a:p>
          <a:p>
            <a:pPr lvl="2">
              <a:buFont typeface="Wingdings" panose="05000000000000000000" pitchFamily="2" charset="2"/>
              <a:buChar char="§"/>
            </a:pPr>
            <a:r>
              <a:rPr lang="en-US" sz="1600" dirty="0"/>
              <a:t>The same formula distribution methodology used in Round 1 will determine the allocations in Round 2</a:t>
            </a:r>
          </a:p>
          <a:p>
            <a:pPr lvl="2">
              <a:buFont typeface="Wingdings" panose="05000000000000000000" pitchFamily="2" charset="2"/>
              <a:buChar char="§"/>
            </a:pPr>
            <a:endParaRPr lang="en-US" sz="1600" dirty="0"/>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a:p>
            <a:pPr marL="384048" lvl="2" indent="0">
              <a:buNone/>
            </a:pPr>
            <a:endParaRPr lang="en-US" dirty="0"/>
          </a:p>
          <a:p>
            <a:pPr marL="201168" lvl="1" indent="0">
              <a:buNone/>
            </a:pPr>
            <a:endParaRPr lang="en-US" dirty="0"/>
          </a:p>
        </p:txBody>
      </p:sp>
      <p:sp>
        <p:nvSpPr>
          <p:cNvPr id="3" name="Slide Number Placeholder 2">
            <a:extLst>
              <a:ext uri="{FF2B5EF4-FFF2-40B4-BE49-F238E27FC236}">
                <a16:creationId xmlns:a16="http://schemas.microsoft.com/office/drawing/2014/main" id="{AE01F36D-F382-46C2-A03E-E95EB13D1010}"/>
              </a:ext>
            </a:extLst>
          </p:cNvPr>
          <p:cNvSpPr>
            <a:spLocks noGrp="1"/>
          </p:cNvSpPr>
          <p:nvPr>
            <p:ph type="sldNum" sz="quarter" idx="12"/>
          </p:nvPr>
        </p:nvSpPr>
        <p:spPr/>
        <p:txBody>
          <a:bodyPr/>
          <a:lstStyle/>
          <a:p>
            <a:fld id="{A87DF1DD-216E-4466-B717-B7472461ED5C}" type="slidenum">
              <a:rPr lang="en-US" smtClean="0"/>
              <a:t>11</a:t>
            </a:fld>
            <a:endParaRPr lang="en-US" dirty="0"/>
          </a:p>
        </p:txBody>
      </p:sp>
    </p:spTree>
    <p:extLst>
      <p:ext uri="{BB962C8B-B14F-4D97-AF65-F5344CB8AC3E}">
        <p14:creationId xmlns:p14="http://schemas.microsoft.com/office/powerpoint/2010/main" val="243728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Application Process</a:t>
            </a:r>
          </a:p>
        </p:txBody>
      </p:sp>
      <p:sp>
        <p:nvSpPr>
          <p:cNvPr id="9" name="Content Placeholder 8">
            <a:extLst>
              <a:ext uri="{FF2B5EF4-FFF2-40B4-BE49-F238E27FC236}">
                <a16:creationId xmlns:a16="http://schemas.microsoft.com/office/drawing/2014/main" id="{A27088FD-3C4D-471A-97DB-71C009703673}"/>
              </a:ext>
            </a:extLst>
          </p:cNvPr>
          <p:cNvSpPr>
            <a:spLocks noGrp="1"/>
          </p:cNvSpPr>
          <p:nvPr>
            <p:ph idx="1"/>
          </p:nvPr>
        </p:nvSpPr>
        <p:spPr>
          <a:xfrm>
            <a:off x="1015069" y="1845734"/>
            <a:ext cx="7351692" cy="4420842"/>
          </a:xfrm>
        </p:spPr>
        <p:txBody>
          <a:bodyPr>
            <a:normAutofit/>
          </a:bodyPr>
          <a:lstStyle/>
          <a:p>
            <a:pPr marL="384048" indent="-182880">
              <a:spcBef>
                <a:spcPts val="200"/>
              </a:spcBef>
              <a:spcAft>
                <a:spcPts val="400"/>
              </a:spcAft>
              <a:buFont typeface="Wingdings" panose="05000000000000000000" pitchFamily="2" charset="2"/>
              <a:buChar char="§"/>
            </a:pPr>
            <a:r>
              <a:rPr lang="en-US" dirty="0"/>
              <a:t>There are two separate applications.</a:t>
            </a:r>
          </a:p>
          <a:p>
            <a:pPr marL="676656" lvl="1">
              <a:buFont typeface="Wingdings" panose="05000000000000000000" pitchFamily="2" charset="2"/>
              <a:buChar char="§"/>
            </a:pPr>
            <a:r>
              <a:rPr lang="en-US" dirty="0"/>
              <a:t>One for CoCs and another one for the 11 large cities</a:t>
            </a:r>
          </a:p>
          <a:p>
            <a:pPr lvl="1">
              <a:buFont typeface="Wingdings" panose="05000000000000000000" pitchFamily="2" charset="2"/>
              <a:buChar char="§"/>
            </a:pPr>
            <a:r>
              <a:rPr lang="en-US" sz="2000" dirty="0"/>
              <a:t>Streamlined process designed to quickly and efficiently award and distribute funds. </a:t>
            </a:r>
          </a:p>
          <a:p>
            <a:pPr marL="384048" indent="-182880">
              <a:spcBef>
                <a:spcPts val="200"/>
              </a:spcBef>
              <a:spcAft>
                <a:spcPts val="400"/>
              </a:spcAft>
              <a:buFont typeface="Wingdings" panose="05000000000000000000" pitchFamily="2" charset="2"/>
              <a:buChar char="§"/>
            </a:pPr>
            <a:r>
              <a:rPr lang="en-US" dirty="0"/>
              <a:t>Applications will be reviewed and processed as they are received. </a:t>
            </a:r>
          </a:p>
          <a:p>
            <a:pPr marL="384048" indent="-182880">
              <a:spcBef>
                <a:spcPts val="200"/>
              </a:spcBef>
              <a:spcAft>
                <a:spcPts val="400"/>
              </a:spcAft>
              <a:buFont typeface="Wingdings" panose="05000000000000000000" pitchFamily="2" charset="2"/>
              <a:buChar char="§"/>
            </a:pPr>
            <a:r>
              <a:rPr lang="en-US" dirty="0"/>
              <a:t>Application Map:</a:t>
            </a:r>
          </a:p>
          <a:p>
            <a:pPr marL="676656" lvl="1">
              <a:lnSpc>
                <a:spcPct val="100000"/>
              </a:lnSpc>
              <a:buFont typeface="Wingdings" panose="05000000000000000000" pitchFamily="2" charset="2"/>
              <a:buChar char="§"/>
            </a:pPr>
            <a:r>
              <a:rPr lang="en-US" dirty="0"/>
              <a:t>The application map and instructions were released August 17, 2018</a:t>
            </a:r>
          </a:p>
          <a:p>
            <a:pPr marL="676656" lvl="1">
              <a:lnSpc>
                <a:spcPct val="100000"/>
              </a:lnSpc>
              <a:buFont typeface="Wingdings" panose="05000000000000000000" pitchFamily="2" charset="2"/>
              <a:buChar char="§"/>
            </a:pPr>
            <a:r>
              <a:rPr lang="en-US" dirty="0"/>
              <a:t>The application map is a tool designed to assist HEAP applicant entities collect the information necessary to complete the application</a:t>
            </a:r>
          </a:p>
          <a:p>
            <a:pPr marL="493776" lvl="1" indent="0">
              <a:lnSpc>
                <a:spcPct val="110000"/>
              </a:lnSpc>
              <a:buNone/>
            </a:pPr>
            <a:endParaRPr lang="en-US" dirty="0"/>
          </a:p>
          <a:p>
            <a:pPr marL="676656" lvl="1">
              <a:lnSpc>
                <a:spcPct val="110000"/>
              </a:lnSpc>
              <a:buFont typeface="Wingdings" panose="05000000000000000000" pitchFamily="2" charset="2"/>
              <a:buChar char="§"/>
            </a:pPr>
            <a:endParaRPr lang="en-US" dirty="0"/>
          </a:p>
          <a:p>
            <a:pPr marL="384048" indent="-182880">
              <a:lnSpc>
                <a:spcPct val="110000"/>
              </a:lnSpc>
              <a:spcBef>
                <a:spcPts val="200"/>
              </a:spcBef>
              <a:spcAft>
                <a:spcPts val="400"/>
              </a:spcAft>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3" name="Slide Number Placeholder 2">
            <a:extLst>
              <a:ext uri="{FF2B5EF4-FFF2-40B4-BE49-F238E27FC236}">
                <a16:creationId xmlns:a16="http://schemas.microsoft.com/office/drawing/2014/main" id="{8CC71218-64F0-4B32-B270-96EF90271C0D}"/>
              </a:ext>
            </a:extLst>
          </p:cNvPr>
          <p:cNvSpPr>
            <a:spLocks noGrp="1"/>
          </p:cNvSpPr>
          <p:nvPr>
            <p:ph type="sldNum" sz="quarter" idx="12"/>
          </p:nvPr>
        </p:nvSpPr>
        <p:spPr/>
        <p:txBody>
          <a:bodyPr/>
          <a:lstStyle/>
          <a:p>
            <a:fld id="{A87DF1DD-216E-4466-B717-B7472461ED5C}" type="slidenum">
              <a:rPr lang="en-US" smtClean="0"/>
              <a:t>12</a:t>
            </a:fld>
            <a:endParaRPr lang="en-US" dirty="0"/>
          </a:p>
        </p:txBody>
      </p:sp>
    </p:spTree>
    <p:extLst>
      <p:ext uri="{BB962C8B-B14F-4D97-AF65-F5344CB8AC3E}">
        <p14:creationId xmlns:p14="http://schemas.microsoft.com/office/powerpoint/2010/main" val="71785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603C-067E-4873-B34E-265DAB476F2B}"/>
              </a:ext>
            </a:extLst>
          </p:cNvPr>
          <p:cNvSpPr>
            <a:spLocks noGrp="1"/>
          </p:cNvSpPr>
          <p:nvPr>
            <p:ph type="title"/>
          </p:nvPr>
        </p:nvSpPr>
        <p:spPr>
          <a:xfrm>
            <a:off x="822960" y="286605"/>
            <a:ext cx="2976356" cy="1449916"/>
          </a:xfrm>
        </p:spPr>
        <p:txBody>
          <a:bodyPr>
            <a:normAutofit/>
          </a:bodyPr>
          <a:lstStyle/>
          <a:p>
            <a:r>
              <a:rPr lang="en-US" sz="1800" dirty="0"/>
              <a:t>Application Map</a:t>
            </a:r>
          </a:p>
        </p:txBody>
      </p:sp>
      <p:pic>
        <p:nvPicPr>
          <p:cNvPr id="5" name="Picture 4">
            <a:extLst>
              <a:ext uri="{FF2B5EF4-FFF2-40B4-BE49-F238E27FC236}">
                <a16:creationId xmlns:a16="http://schemas.microsoft.com/office/drawing/2014/main" id="{71D9103F-E23E-4858-A8A5-036BDABBC3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700" y="381472"/>
            <a:ext cx="2635869" cy="882977"/>
          </a:xfrm>
          <a:prstGeom prst="rect">
            <a:avLst/>
          </a:prstGeom>
        </p:spPr>
      </p:pic>
      <p:pic>
        <p:nvPicPr>
          <p:cNvPr id="6" name="Picture 5">
            <a:extLst>
              <a:ext uri="{FF2B5EF4-FFF2-40B4-BE49-F238E27FC236}">
                <a16:creationId xmlns:a16="http://schemas.microsoft.com/office/drawing/2014/main" id="{11F08D35-BB43-4E1D-B21F-97E952F84458}"/>
              </a:ext>
            </a:extLst>
          </p:cNvPr>
          <p:cNvPicPr>
            <a:picLocks noChangeAspect="1"/>
          </p:cNvPicPr>
          <p:nvPr/>
        </p:nvPicPr>
        <p:blipFill>
          <a:blip r:embed="rId3"/>
          <a:stretch>
            <a:fillRect/>
          </a:stretch>
        </p:blipFill>
        <p:spPr>
          <a:xfrm>
            <a:off x="3799316" y="134224"/>
            <a:ext cx="4669235" cy="6148009"/>
          </a:xfrm>
          <a:prstGeom prst="rect">
            <a:avLst/>
          </a:prstGeom>
        </p:spPr>
      </p:pic>
      <p:sp>
        <p:nvSpPr>
          <p:cNvPr id="3" name="Slide Number Placeholder 2">
            <a:extLst>
              <a:ext uri="{FF2B5EF4-FFF2-40B4-BE49-F238E27FC236}">
                <a16:creationId xmlns:a16="http://schemas.microsoft.com/office/drawing/2014/main" id="{DD0E72BB-987B-4F63-AEED-6FF1402EB192}"/>
              </a:ext>
            </a:extLst>
          </p:cNvPr>
          <p:cNvSpPr>
            <a:spLocks noGrp="1"/>
          </p:cNvSpPr>
          <p:nvPr>
            <p:ph type="sldNum" sz="quarter" idx="12"/>
          </p:nvPr>
        </p:nvSpPr>
        <p:spPr/>
        <p:txBody>
          <a:bodyPr/>
          <a:lstStyle/>
          <a:p>
            <a:fld id="{A87DF1DD-216E-4466-B717-B7472461ED5C}" type="slidenum">
              <a:rPr lang="en-US" smtClean="0"/>
              <a:t>13</a:t>
            </a:fld>
            <a:endParaRPr lang="en-US" dirty="0"/>
          </a:p>
        </p:txBody>
      </p:sp>
    </p:spTree>
    <p:extLst>
      <p:ext uri="{BB962C8B-B14F-4D97-AF65-F5344CB8AC3E}">
        <p14:creationId xmlns:p14="http://schemas.microsoft.com/office/powerpoint/2010/main" val="299616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normAutofit/>
          </a:bodyPr>
          <a:lstStyle/>
          <a:p>
            <a:r>
              <a:rPr lang="en-US" sz="4400" dirty="0"/>
              <a:t>Application Process (Continued)</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4"/>
            <a:ext cx="7543801" cy="4437620"/>
          </a:xfrm>
        </p:spPr>
        <p:txBody>
          <a:bodyPr>
            <a:normAutofit fontScale="92500" lnSpcReduction="10000"/>
          </a:bodyPr>
          <a:lstStyle/>
          <a:p>
            <a:pPr>
              <a:buFont typeface="Wingdings" panose="05000000000000000000" pitchFamily="2" charset="2"/>
              <a:buChar char="§"/>
            </a:pPr>
            <a:r>
              <a:rPr lang="en-US" dirty="0"/>
              <a:t>  </a:t>
            </a:r>
            <a:r>
              <a:rPr lang="en-US" sz="2200" dirty="0"/>
              <a:t>Application Submission:</a:t>
            </a:r>
          </a:p>
          <a:p>
            <a:pPr lvl="1">
              <a:buFont typeface="Wingdings" panose="05000000000000000000" pitchFamily="2" charset="2"/>
              <a:buChar char="§"/>
            </a:pPr>
            <a:r>
              <a:rPr lang="en-US" dirty="0"/>
              <a:t>Online portal will open to coincide with NOFA rounds. </a:t>
            </a:r>
          </a:p>
          <a:p>
            <a:pPr lvl="1">
              <a:buFont typeface="Wingdings" panose="05000000000000000000" pitchFamily="2" charset="2"/>
              <a:buChar char="§"/>
            </a:pPr>
            <a:r>
              <a:rPr lang="en-US" dirty="0"/>
              <a:t>Application does not have a “save” feature and must be submitted in one sitting.</a:t>
            </a:r>
          </a:p>
          <a:p>
            <a:pPr lvl="2">
              <a:buFont typeface="Wingdings" panose="05000000000000000000" pitchFamily="2" charset="2"/>
              <a:buChar char="§"/>
            </a:pPr>
            <a:r>
              <a:rPr lang="en-US" dirty="0"/>
              <a:t>AEs are encouraged to use the Application Map to collect information in advance</a:t>
            </a:r>
          </a:p>
          <a:p>
            <a:pPr lvl="1">
              <a:buFont typeface="Wingdings" panose="05000000000000000000" pitchFamily="2" charset="2"/>
              <a:buChar char="§"/>
            </a:pPr>
            <a:r>
              <a:rPr lang="en-US" dirty="0"/>
              <a:t>Errors or missing information will flag for the applicant; must be corrected and completed before submission is complete.</a:t>
            </a:r>
          </a:p>
          <a:p>
            <a:pPr lvl="1">
              <a:buFont typeface="Wingdings" panose="05000000000000000000" pitchFamily="2" charset="2"/>
              <a:buChar char="§"/>
            </a:pPr>
            <a:r>
              <a:rPr lang="en-US" dirty="0"/>
              <a:t>The applicant will receive a confirmation email that includes a copy of the application, a tracking number, and a checklist of documents that </a:t>
            </a:r>
            <a:r>
              <a:rPr lang="en-US" b="1" dirty="0"/>
              <a:t>must </a:t>
            </a:r>
            <a:r>
              <a:rPr lang="en-US" dirty="0"/>
              <a:t>be submitted.</a:t>
            </a:r>
          </a:p>
          <a:p>
            <a:pPr lvl="1">
              <a:buFont typeface="Wingdings" panose="05000000000000000000" pitchFamily="2" charset="2"/>
              <a:buChar char="§"/>
            </a:pPr>
            <a:r>
              <a:rPr lang="en-US" dirty="0"/>
              <a:t>The applicant </a:t>
            </a:r>
            <a:r>
              <a:rPr lang="en-US" b="1" dirty="0"/>
              <a:t>must</a:t>
            </a:r>
            <a:r>
              <a:rPr lang="en-US" dirty="0"/>
              <a:t> reply to the email and attach all items listed on the checklist.</a:t>
            </a:r>
          </a:p>
          <a:p>
            <a:pPr lvl="2">
              <a:buFont typeface="Wingdings" panose="05000000000000000000" pitchFamily="2" charset="2"/>
              <a:buChar char="§"/>
            </a:pPr>
            <a:r>
              <a:rPr lang="en-US" dirty="0"/>
              <a:t>Documents </a:t>
            </a:r>
            <a:r>
              <a:rPr lang="en-US" b="1" dirty="0"/>
              <a:t>must</a:t>
            </a:r>
            <a:r>
              <a:rPr lang="en-US" dirty="0"/>
              <a:t> be submitted for the application to be considered complete</a:t>
            </a:r>
          </a:p>
          <a:p>
            <a:pPr>
              <a:buFont typeface="Wingdings" panose="05000000000000000000" pitchFamily="2" charset="2"/>
              <a:buChar char="§"/>
            </a:pPr>
            <a:r>
              <a:rPr lang="en-US" sz="2200" dirty="0"/>
              <a:t>Application Review and Award:</a:t>
            </a:r>
          </a:p>
          <a:p>
            <a:pPr lvl="1">
              <a:buFont typeface="Wingdings" panose="05000000000000000000" pitchFamily="2" charset="2"/>
              <a:buChar char="§"/>
            </a:pPr>
            <a:r>
              <a:rPr lang="en-US" dirty="0"/>
              <a:t>HCFC Staff will review the applications as they are received.</a:t>
            </a:r>
          </a:p>
          <a:p>
            <a:pPr lvl="1">
              <a:buFont typeface="Wingdings" panose="05000000000000000000" pitchFamily="2" charset="2"/>
              <a:buChar char="§"/>
            </a:pPr>
            <a:r>
              <a:rPr lang="en-US" dirty="0"/>
              <a:t>Applicants are encouraged to submit applications early.</a:t>
            </a:r>
          </a:p>
          <a:p>
            <a:pPr lvl="1">
              <a:buFont typeface="Wingdings" panose="05000000000000000000" pitchFamily="2" charset="2"/>
              <a:buChar char="§"/>
            </a:pPr>
            <a:r>
              <a:rPr lang="en-US" dirty="0"/>
              <a:t>Award letters and the standard agreement will be issued simultaneously.</a:t>
            </a:r>
          </a:p>
          <a:p>
            <a:pPr lvl="2">
              <a:buFont typeface="Wingdings" panose="05000000000000000000" pitchFamily="2" charset="2"/>
              <a:buChar char="§"/>
            </a:pPr>
            <a:endParaRPr lang="en-US" dirty="0"/>
          </a:p>
          <a:p>
            <a:pPr marL="201168" lvl="1" indent="0">
              <a:buNone/>
            </a:pPr>
            <a:endParaRPr lang="en-US" dirty="0"/>
          </a:p>
          <a:p>
            <a:pPr lvl="1">
              <a:buFont typeface="Wingdings" panose="05000000000000000000" pitchFamily="2" charset="2"/>
              <a:buChar char="§"/>
            </a:pPr>
            <a:endParaRPr lang="en-US" dirty="0"/>
          </a:p>
          <a:p>
            <a:pPr>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51BF6656-02C7-4F60-B293-6987E4A184CA}"/>
              </a:ext>
            </a:extLst>
          </p:cNvPr>
          <p:cNvSpPr>
            <a:spLocks noGrp="1"/>
          </p:cNvSpPr>
          <p:nvPr>
            <p:ph type="sldNum" sz="quarter" idx="12"/>
          </p:nvPr>
        </p:nvSpPr>
        <p:spPr/>
        <p:txBody>
          <a:bodyPr/>
          <a:lstStyle/>
          <a:p>
            <a:fld id="{A87DF1DD-216E-4466-B717-B7472461ED5C}" type="slidenum">
              <a:rPr lang="en-US" smtClean="0"/>
              <a:t>14</a:t>
            </a:fld>
            <a:endParaRPr lang="en-US" dirty="0"/>
          </a:p>
        </p:txBody>
      </p:sp>
    </p:spTree>
    <p:extLst>
      <p:ext uri="{BB962C8B-B14F-4D97-AF65-F5344CB8AC3E}">
        <p14:creationId xmlns:p14="http://schemas.microsoft.com/office/powerpoint/2010/main" val="117297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Distribution of Funds</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p:txBody>
          <a:bodyPr>
            <a:normAutofit/>
          </a:bodyPr>
          <a:lstStyle/>
          <a:p>
            <a:pPr lvl="1">
              <a:buFont typeface="Wingdings" panose="05000000000000000000" pitchFamily="2" charset="2"/>
              <a:buChar char="§"/>
            </a:pPr>
            <a:r>
              <a:rPr lang="en-US" sz="2000" dirty="0"/>
              <a:t>HCFC expects to disburse the HEAP funds within 60 days of the date the application is submitted and deemed complete. </a:t>
            </a:r>
          </a:p>
          <a:p>
            <a:pPr lvl="2">
              <a:buFont typeface="Wingdings" panose="05000000000000000000" pitchFamily="2" charset="2"/>
              <a:buChar char="§"/>
            </a:pPr>
            <a:r>
              <a:rPr lang="en-US" sz="1800" dirty="0"/>
              <a:t>A completed application includes the supporting documentation requested in the application</a:t>
            </a:r>
          </a:p>
          <a:p>
            <a:pPr lvl="2">
              <a:buFont typeface="Wingdings" panose="05000000000000000000" pitchFamily="2" charset="2"/>
              <a:buChar char="§"/>
            </a:pPr>
            <a:r>
              <a:rPr lang="en-US" sz="1800" dirty="0"/>
              <a:t>The approval process may extend beyond 60 days if the supporting documentation is incomplete and/or if there is a delay in the AE returning the signed standard agreement</a:t>
            </a:r>
          </a:p>
          <a:p>
            <a:pPr lvl="1">
              <a:buFont typeface="Wingdings" panose="05000000000000000000" pitchFamily="2" charset="2"/>
              <a:buChar char="§"/>
            </a:pPr>
            <a:r>
              <a:rPr lang="en-US" sz="2000" dirty="0"/>
              <a:t>100 percent of the allocation will be disbursed once the standard agreement is executed.</a:t>
            </a:r>
          </a:p>
          <a:p>
            <a:pPr lvl="1">
              <a:buFont typeface="Wingdings" panose="05000000000000000000" pitchFamily="2" charset="2"/>
              <a:buChar char="§"/>
            </a:pPr>
            <a:r>
              <a:rPr lang="en-US" sz="2000" dirty="0"/>
              <a:t>Funds will be issued directly to the administrative entity.</a:t>
            </a:r>
          </a:p>
          <a:p>
            <a:pPr lvl="2">
              <a:buFont typeface="Wingdings" panose="05000000000000000000" pitchFamily="2" charset="2"/>
              <a:buChar char="§"/>
            </a:pPr>
            <a:r>
              <a:rPr lang="en-US" sz="1800" dirty="0"/>
              <a:t>The CoC will establish a process to disburse funds to all eligible cities, counties, and nonprofit organizations</a:t>
            </a:r>
          </a:p>
          <a:p>
            <a:pPr lvl="2">
              <a:buFont typeface="Wingdings" panose="05000000000000000000" pitchFamily="2" charset="2"/>
              <a:buChar char="§"/>
            </a:pPr>
            <a:endParaRPr lang="en-US" sz="1600" dirty="0"/>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CA10A676-4128-4F5C-B733-785FB59B1D7C}"/>
              </a:ext>
            </a:extLst>
          </p:cNvPr>
          <p:cNvSpPr>
            <a:spLocks noGrp="1"/>
          </p:cNvSpPr>
          <p:nvPr>
            <p:ph type="sldNum" sz="quarter" idx="12"/>
          </p:nvPr>
        </p:nvSpPr>
        <p:spPr/>
        <p:txBody>
          <a:bodyPr/>
          <a:lstStyle/>
          <a:p>
            <a:fld id="{A87DF1DD-216E-4466-B717-B7472461ED5C}" type="slidenum">
              <a:rPr lang="en-US" smtClean="0"/>
              <a:t>15</a:t>
            </a:fld>
            <a:endParaRPr lang="en-US" dirty="0"/>
          </a:p>
        </p:txBody>
      </p:sp>
    </p:spTree>
    <p:extLst>
      <p:ext uri="{BB962C8B-B14F-4D97-AF65-F5344CB8AC3E}">
        <p14:creationId xmlns:p14="http://schemas.microsoft.com/office/powerpoint/2010/main" val="1277490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Expenditure Deadlines</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p:txBody>
          <a:bodyPr>
            <a:normAutofit/>
          </a:bodyPr>
          <a:lstStyle/>
          <a:p>
            <a:pPr lvl="1">
              <a:buFont typeface="Wingdings" panose="05000000000000000000" pitchFamily="2" charset="2"/>
              <a:buChar char="§"/>
            </a:pPr>
            <a:r>
              <a:rPr lang="en-US" sz="2000" dirty="0"/>
              <a:t>50 percent of the awarded funds must be contractually obligated by January 1, 2020.</a:t>
            </a:r>
          </a:p>
          <a:p>
            <a:pPr lvl="1">
              <a:buFont typeface="Wingdings" panose="05000000000000000000" pitchFamily="2" charset="2"/>
              <a:buChar char="§"/>
            </a:pPr>
            <a:r>
              <a:rPr lang="en-US" sz="2000" dirty="0"/>
              <a:t>100 percent of the funds must be expended by June 30, 2021.</a:t>
            </a:r>
          </a:p>
          <a:p>
            <a:pPr lvl="1">
              <a:buFont typeface="Wingdings" panose="05000000000000000000" pitchFamily="2" charset="2"/>
              <a:buChar char="§"/>
            </a:pPr>
            <a:r>
              <a:rPr lang="en-US" sz="2000" dirty="0"/>
              <a:t>Unexpended funds must be returned to BCSH.</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328E8E04-B5C5-4734-91C4-03C6927C6115}"/>
              </a:ext>
            </a:extLst>
          </p:cNvPr>
          <p:cNvSpPr>
            <a:spLocks noGrp="1"/>
          </p:cNvSpPr>
          <p:nvPr>
            <p:ph type="sldNum" sz="quarter" idx="12"/>
          </p:nvPr>
        </p:nvSpPr>
        <p:spPr/>
        <p:txBody>
          <a:bodyPr/>
          <a:lstStyle/>
          <a:p>
            <a:fld id="{A87DF1DD-216E-4466-B717-B7472461ED5C}" type="slidenum">
              <a:rPr lang="en-US" smtClean="0"/>
              <a:t>16</a:t>
            </a:fld>
            <a:endParaRPr lang="en-US" dirty="0"/>
          </a:p>
        </p:txBody>
      </p:sp>
    </p:spTree>
    <p:extLst>
      <p:ext uri="{BB962C8B-B14F-4D97-AF65-F5344CB8AC3E}">
        <p14:creationId xmlns:p14="http://schemas.microsoft.com/office/powerpoint/2010/main" val="54653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Application Timeline Round 1</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11" name="Content Placeholder 8">
            <a:extLst>
              <a:ext uri="{FF2B5EF4-FFF2-40B4-BE49-F238E27FC236}">
                <a16:creationId xmlns:a16="http://schemas.microsoft.com/office/drawing/2014/main" id="{336F9030-2975-442D-BC0B-2A2B2EC5DED5}"/>
              </a:ext>
            </a:extLst>
          </p:cNvPr>
          <p:cNvSpPr>
            <a:spLocks noGrp="1"/>
          </p:cNvSpPr>
          <p:nvPr>
            <p:ph idx="1"/>
          </p:nvPr>
        </p:nvSpPr>
        <p:spPr>
          <a:xfrm>
            <a:off x="1015069" y="1845734"/>
            <a:ext cx="7351691" cy="1165230"/>
          </a:xfrm>
        </p:spPr>
        <p:txBody>
          <a:bodyPr>
            <a:normAutofit fontScale="70000" lnSpcReduction="20000"/>
          </a:bodyPr>
          <a:lstStyle/>
          <a:p>
            <a:pPr marL="384048" indent="-182880">
              <a:lnSpc>
                <a:spcPct val="110000"/>
              </a:lnSpc>
              <a:spcBef>
                <a:spcPts val="200"/>
              </a:spcBef>
              <a:spcAft>
                <a:spcPts val="400"/>
              </a:spcAft>
              <a:buFont typeface="Wingdings" panose="05000000000000000000" pitchFamily="2" charset="2"/>
              <a:buChar char="§"/>
            </a:pPr>
            <a:r>
              <a:rPr lang="en-US" sz="2500" dirty="0"/>
              <a:t>The HEAP grant application process will be conducted through an online portal.  Applications will be received immediately upon release of the Round 1 Notice of Funding Availability (NOFA) beginning on September 5, 2018.  </a:t>
            </a:r>
          </a:p>
          <a:p>
            <a:pPr marL="384048" indent="-182880">
              <a:lnSpc>
                <a:spcPct val="110000"/>
              </a:lnSpc>
              <a:spcBef>
                <a:spcPts val="200"/>
              </a:spcBef>
              <a:spcAft>
                <a:spcPts val="400"/>
              </a:spcAft>
              <a:buFont typeface="Wingdings" panose="05000000000000000000" pitchFamily="2" charset="2"/>
              <a:buChar char="§"/>
            </a:pPr>
            <a:endParaRPr lang="en-US" dirty="0"/>
          </a:p>
        </p:txBody>
      </p:sp>
      <p:graphicFrame>
        <p:nvGraphicFramePr>
          <p:cNvPr id="12" name="Table 11">
            <a:extLst>
              <a:ext uri="{FF2B5EF4-FFF2-40B4-BE49-F238E27FC236}">
                <a16:creationId xmlns:a16="http://schemas.microsoft.com/office/drawing/2014/main" id="{634FAE30-3ABC-4710-BDAA-76CF4DDF06E6}"/>
              </a:ext>
            </a:extLst>
          </p:cNvPr>
          <p:cNvGraphicFramePr>
            <a:graphicFrameLocks noGrp="1"/>
          </p:cNvGraphicFramePr>
          <p:nvPr>
            <p:extLst>
              <p:ext uri="{D42A27DB-BD31-4B8C-83A1-F6EECF244321}">
                <p14:modId xmlns:p14="http://schemas.microsoft.com/office/powerpoint/2010/main" val="3720810142"/>
              </p:ext>
            </p:extLst>
          </p:nvPr>
        </p:nvGraphicFramePr>
        <p:xfrm>
          <a:off x="1879553" y="3010964"/>
          <a:ext cx="5384894" cy="2978090"/>
        </p:xfrm>
        <a:graphic>
          <a:graphicData uri="http://schemas.openxmlformats.org/drawingml/2006/table">
            <a:tbl>
              <a:tblPr firstRow="1" bandRow="1">
                <a:tableStyleId>{5C22544A-7EE6-4342-B048-85BDC9FD1C3A}</a:tableStyleId>
              </a:tblPr>
              <a:tblGrid>
                <a:gridCol w="2933678">
                  <a:extLst>
                    <a:ext uri="{9D8B030D-6E8A-4147-A177-3AD203B41FA5}">
                      <a16:colId xmlns:a16="http://schemas.microsoft.com/office/drawing/2014/main" val="3709295613"/>
                    </a:ext>
                  </a:extLst>
                </a:gridCol>
                <a:gridCol w="2451216">
                  <a:extLst>
                    <a:ext uri="{9D8B030D-6E8A-4147-A177-3AD203B41FA5}">
                      <a16:colId xmlns:a16="http://schemas.microsoft.com/office/drawing/2014/main" val="3307376837"/>
                    </a:ext>
                  </a:extLst>
                </a:gridCol>
              </a:tblGrid>
              <a:tr h="386289">
                <a:tc gridSpan="2">
                  <a:txBody>
                    <a:bodyPr/>
                    <a:lstStyle/>
                    <a:p>
                      <a:r>
                        <a:rPr lang="en-US" sz="1600" dirty="0"/>
                        <a:t>Round 1</a:t>
                      </a:r>
                    </a:p>
                  </a:txBody>
                  <a:tcPr marL="72407" marR="72407" marT="36203" marB="36203"/>
                </a:tc>
                <a:tc hMerge="1">
                  <a:txBody>
                    <a:bodyPr/>
                    <a:lstStyle/>
                    <a:p>
                      <a:endParaRPr lang="en-US" sz="1000" dirty="0"/>
                    </a:p>
                  </a:txBody>
                  <a:tcPr/>
                </a:tc>
                <a:extLst>
                  <a:ext uri="{0D108BD9-81ED-4DB2-BD59-A6C34878D82A}">
                    <a16:rowId xmlns:a16="http://schemas.microsoft.com/office/drawing/2014/main" val="995006385"/>
                  </a:ext>
                </a:extLst>
              </a:tr>
              <a:tr h="379910">
                <a:tc>
                  <a:txBody>
                    <a:bodyPr/>
                    <a:lstStyle/>
                    <a:p>
                      <a:r>
                        <a:rPr lang="en-US" sz="1200" dirty="0"/>
                        <a:t>NOFA Release</a:t>
                      </a:r>
                    </a:p>
                  </a:txBody>
                  <a:tcPr marL="59968" marR="59968" marT="29984" marB="29984"/>
                </a:tc>
                <a:tc>
                  <a:txBody>
                    <a:bodyPr/>
                    <a:lstStyle/>
                    <a:p>
                      <a:r>
                        <a:rPr lang="en-US" sz="1200" dirty="0"/>
                        <a:t>Sep 5, 2018</a:t>
                      </a:r>
                    </a:p>
                  </a:txBody>
                  <a:tcPr marL="59968" marR="59968" marT="29984" marB="29984"/>
                </a:tc>
                <a:extLst>
                  <a:ext uri="{0D108BD9-81ED-4DB2-BD59-A6C34878D82A}">
                    <a16:rowId xmlns:a16="http://schemas.microsoft.com/office/drawing/2014/main" val="3900469242"/>
                  </a:ext>
                </a:extLst>
              </a:tr>
              <a:tr h="372660">
                <a:tc>
                  <a:txBody>
                    <a:bodyPr/>
                    <a:lstStyle/>
                    <a:p>
                      <a:r>
                        <a:rPr lang="en-US" sz="1200" dirty="0"/>
                        <a:t>Early Applications Received </a:t>
                      </a:r>
                    </a:p>
                  </a:txBody>
                  <a:tcPr marL="59968" marR="59968" marT="29984" marB="29984"/>
                </a:tc>
                <a:tc>
                  <a:txBody>
                    <a:bodyPr/>
                    <a:lstStyle/>
                    <a:p>
                      <a:r>
                        <a:rPr lang="en-US" sz="1200" dirty="0"/>
                        <a:t>Starting Sep 2018</a:t>
                      </a:r>
                    </a:p>
                  </a:txBody>
                  <a:tcPr marL="59968" marR="59968" marT="29984" marB="29984"/>
                </a:tc>
                <a:extLst>
                  <a:ext uri="{0D108BD9-81ED-4DB2-BD59-A6C34878D82A}">
                    <a16:rowId xmlns:a16="http://schemas.microsoft.com/office/drawing/2014/main" val="3299462315"/>
                  </a:ext>
                </a:extLst>
              </a:tr>
              <a:tr h="350075">
                <a:tc>
                  <a:txBody>
                    <a:bodyPr/>
                    <a:lstStyle/>
                    <a:p>
                      <a:r>
                        <a:rPr lang="en-US" sz="1200" dirty="0"/>
                        <a:t>Early Applications Awarded</a:t>
                      </a:r>
                    </a:p>
                  </a:txBody>
                  <a:tcPr marL="59968" marR="59968" marT="29984" marB="29984"/>
                </a:tc>
                <a:tc>
                  <a:txBody>
                    <a:bodyPr/>
                    <a:lstStyle/>
                    <a:p>
                      <a:r>
                        <a:rPr lang="en-US" sz="1200" dirty="0"/>
                        <a:t>Starting Sep 2018</a:t>
                      </a:r>
                    </a:p>
                  </a:txBody>
                  <a:tcPr marL="59968" marR="59968" marT="29984" marB="29984"/>
                </a:tc>
                <a:extLst>
                  <a:ext uri="{0D108BD9-81ED-4DB2-BD59-A6C34878D82A}">
                    <a16:rowId xmlns:a16="http://schemas.microsoft.com/office/drawing/2014/main" val="686841207"/>
                  </a:ext>
                </a:extLst>
              </a:tr>
              <a:tr h="343433">
                <a:tc>
                  <a:txBody>
                    <a:bodyPr/>
                    <a:lstStyle/>
                    <a:p>
                      <a:r>
                        <a:rPr lang="en-US" sz="1200" dirty="0"/>
                        <a:t>Early Distribution of Funds Begins</a:t>
                      </a:r>
                    </a:p>
                  </a:txBody>
                  <a:tcPr marL="59968" marR="59968" marT="29984" marB="299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Starting in late Oct 2018</a:t>
                      </a:r>
                    </a:p>
                  </a:txBody>
                  <a:tcPr marL="59968" marR="59968" marT="29984" marB="29984"/>
                </a:tc>
                <a:extLst>
                  <a:ext uri="{0D108BD9-81ED-4DB2-BD59-A6C34878D82A}">
                    <a16:rowId xmlns:a16="http://schemas.microsoft.com/office/drawing/2014/main" val="2288015157"/>
                  </a:ext>
                </a:extLst>
              </a:tr>
              <a:tr h="404108">
                <a:tc>
                  <a:txBody>
                    <a:bodyPr/>
                    <a:lstStyle/>
                    <a:p>
                      <a:r>
                        <a:rPr lang="en-US" sz="1200" dirty="0"/>
                        <a:t>Round 1 Application Cut-off Date</a:t>
                      </a:r>
                    </a:p>
                  </a:txBody>
                  <a:tcPr marL="59968" marR="59968" marT="29984" marB="29984"/>
                </a:tc>
                <a:tc>
                  <a:txBody>
                    <a:bodyPr/>
                    <a:lstStyle/>
                    <a:p>
                      <a:r>
                        <a:rPr lang="en-US" sz="1200" dirty="0"/>
                        <a:t>Dec 31, 2018</a:t>
                      </a:r>
                    </a:p>
                  </a:txBody>
                  <a:tcPr marL="59968" marR="59968" marT="29984" marB="29984"/>
                </a:tc>
                <a:extLst>
                  <a:ext uri="{0D108BD9-81ED-4DB2-BD59-A6C34878D82A}">
                    <a16:rowId xmlns:a16="http://schemas.microsoft.com/office/drawing/2014/main" val="1269077235"/>
                  </a:ext>
                </a:extLst>
              </a:tr>
              <a:tr h="372660">
                <a:tc>
                  <a:txBody>
                    <a:bodyPr/>
                    <a:lstStyle/>
                    <a:p>
                      <a:r>
                        <a:rPr lang="en-US" sz="1200" dirty="0"/>
                        <a:t>Standard Applications Awarded</a:t>
                      </a:r>
                    </a:p>
                  </a:txBody>
                  <a:tcPr marL="59968" marR="59968" marT="29984" marB="29984"/>
                </a:tc>
                <a:tc>
                  <a:txBody>
                    <a:bodyPr/>
                    <a:lstStyle/>
                    <a:p>
                      <a:r>
                        <a:rPr lang="en-US" sz="1200" dirty="0"/>
                        <a:t>Jan 2019</a:t>
                      </a:r>
                    </a:p>
                  </a:txBody>
                  <a:tcPr marL="59968" marR="59968" marT="29984" marB="29984"/>
                </a:tc>
                <a:extLst>
                  <a:ext uri="{0D108BD9-81ED-4DB2-BD59-A6C34878D82A}">
                    <a16:rowId xmlns:a16="http://schemas.microsoft.com/office/drawing/2014/main" val="1280800553"/>
                  </a:ext>
                </a:extLst>
              </a:tr>
              <a:tr h="368955">
                <a:tc>
                  <a:txBody>
                    <a:bodyPr/>
                    <a:lstStyle/>
                    <a:p>
                      <a:r>
                        <a:rPr lang="en-US" sz="1200" dirty="0"/>
                        <a:t>Standard Distribution of Funds Begins</a:t>
                      </a:r>
                    </a:p>
                  </a:txBody>
                  <a:tcPr marL="59968" marR="59968" marT="29984" marB="29984"/>
                </a:tc>
                <a:tc>
                  <a:txBody>
                    <a:bodyPr/>
                    <a:lstStyle/>
                    <a:p>
                      <a:r>
                        <a:rPr lang="en-US" sz="1200" dirty="0"/>
                        <a:t>March 2019</a:t>
                      </a:r>
                    </a:p>
                  </a:txBody>
                  <a:tcPr marL="59968" marR="59968" marT="29984" marB="29984"/>
                </a:tc>
                <a:extLst>
                  <a:ext uri="{0D108BD9-81ED-4DB2-BD59-A6C34878D82A}">
                    <a16:rowId xmlns:a16="http://schemas.microsoft.com/office/drawing/2014/main" val="2696780746"/>
                  </a:ext>
                </a:extLst>
              </a:tr>
            </a:tbl>
          </a:graphicData>
        </a:graphic>
      </p:graphicFrame>
      <p:sp>
        <p:nvSpPr>
          <p:cNvPr id="3" name="Slide Number Placeholder 2">
            <a:extLst>
              <a:ext uri="{FF2B5EF4-FFF2-40B4-BE49-F238E27FC236}">
                <a16:creationId xmlns:a16="http://schemas.microsoft.com/office/drawing/2014/main" id="{F7ABDAB8-DE10-497C-AC1D-2312901AA616}"/>
              </a:ext>
            </a:extLst>
          </p:cNvPr>
          <p:cNvSpPr>
            <a:spLocks noGrp="1"/>
          </p:cNvSpPr>
          <p:nvPr>
            <p:ph type="sldNum" sz="quarter" idx="12"/>
          </p:nvPr>
        </p:nvSpPr>
        <p:spPr/>
        <p:txBody>
          <a:bodyPr/>
          <a:lstStyle/>
          <a:p>
            <a:fld id="{A87DF1DD-216E-4466-B717-B7472461ED5C}" type="slidenum">
              <a:rPr lang="en-US" smtClean="0"/>
              <a:t>17</a:t>
            </a:fld>
            <a:endParaRPr lang="en-US" dirty="0"/>
          </a:p>
        </p:txBody>
      </p:sp>
    </p:spTree>
    <p:extLst>
      <p:ext uri="{BB962C8B-B14F-4D97-AF65-F5344CB8AC3E}">
        <p14:creationId xmlns:p14="http://schemas.microsoft.com/office/powerpoint/2010/main" val="1451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Application Timeline Round 2</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graphicFrame>
        <p:nvGraphicFramePr>
          <p:cNvPr id="10" name="Table 9">
            <a:extLst>
              <a:ext uri="{FF2B5EF4-FFF2-40B4-BE49-F238E27FC236}">
                <a16:creationId xmlns:a16="http://schemas.microsoft.com/office/drawing/2014/main" id="{B340396B-F1AA-49AD-B07D-4E19C7406622}"/>
              </a:ext>
            </a:extLst>
          </p:cNvPr>
          <p:cNvGraphicFramePr>
            <a:graphicFrameLocks noGrp="1"/>
          </p:cNvGraphicFramePr>
          <p:nvPr>
            <p:extLst>
              <p:ext uri="{D42A27DB-BD31-4B8C-83A1-F6EECF244321}">
                <p14:modId xmlns:p14="http://schemas.microsoft.com/office/powerpoint/2010/main" val="2488041276"/>
              </p:ext>
            </p:extLst>
          </p:nvPr>
        </p:nvGraphicFramePr>
        <p:xfrm>
          <a:off x="1896700" y="3010964"/>
          <a:ext cx="5588430" cy="2958527"/>
        </p:xfrm>
        <a:graphic>
          <a:graphicData uri="http://schemas.openxmlformats.org/drawingml/2006/table">
            <a:tbl>
              <a:tblPr firstRow="1" bandRow="1">
                <a:tableStyleId>{5C22544A-7EE6-4342-B048-85BDC9FD1C3A}</a:tableStyleId>
              </a:tblPr>
              <a:tblGrid>
                <a:gridCol w="3044564">
                  <a:extLst>
                    <a:ext uri="{9D8B030D-6E8A-4147-A177-3AD203B41FA5}">
                      <a16:colId xmlns:a16="http://schemas.microsoft.com/office/drawing/2014/main" val="3709295613"/>
                    </a:ext>
                  </a:extLst>
                </a:gridCol>
                <a:gridCol w="2543866">
                  <a:extLst>
                    <a:ext uri="{9D8B030D-6E8A-4147-A177-3AD203B41FA5}">
                      <a16:colId xmlns:a16="http://schemas.microsoft.com/office/drawing/2014/main" val="3307376837"/>
                    </a:ext>
                  </a:extLst>
                </a:gridCol>
              </a:tblGrid>
              <a:tr h="396210">
                <a:tc gridSpan="2">
                  <a:txBody>
                    <a:bodyPr/>
                    <a:lstStyle/>
                    <a:p>
                      <a:r>
                        <a:rPr lang="en-US" sz="1600" dirty="0"/>
                        <a:t>Round 2</a:t>
                      </a:r>
                    </a:p>
                  </a:txBody>
                  <a:tcPr/>
                </a:tc>
                <a:tc hMerge="1">
                  <a:txBody>
                    <a:bodyPr/>
                    <a:lstStyle/>
                    <a:p>
                      <a:endParaRPr lang="en-US" sz="1000" dirty="0"/>
                    </a:p>
                  </a:txBody>
                  <a:tcPr/>
                </a:tc>
                <a:extLst>
                  <a:ext uri="{0D108BD9-81ED-4DB2-BD59-A6C34878D82A}">
                    <a16:rowId xmlns:a16="http://schemas.microsoft.com/office/drawing/2014/main" val="995006385"/>
                  </a:ext>
                </a:extLst>
              </a:tr>
              <a:tr h="366668">
                <a:tc>
                  <a:txBody>
                    <a:bodyPr/>
                    <a:lstStyle/>
                    <a:p>
                      <a:r>
                        <a:rPr lang="en-US" sz="1200" dirty="0"/>
                        <a:t>NOFA Release</a:t>
                      </a:r>
                    </a:p>
                  </a:txBody>
                  <a:tcPr/>
                </a:tc>
                <a:tc>
                  <a:txBody>
                    <a:bodyPr/>
                    <a:lstStyle/>
                    <a:p>
                      <a:r>
                        <a:rPr lang="en-US" sz="1200" dirty="0"/>
                        <a:t>Feb 15, 2019</a:t>
                      </a:r>
                    </a:p>
                  </a:txBody>
                  <a:tcPr/>
                </a:tc>
                <a:extLst>
                  <a:ext uri="{0D108BD9-81ED-4DB2-BD59-A6C34878D82A}">
                    <a16:rowId xmlns:a16="http://schemas.microsoft.com/office/drawing/2014/main" val="3900469242"/>
                  </a:ext>
                </a:extLst>
              </a:tr>
              <a:tr h="366668">
                <a:tc>
                  <a:txBody>
                    <a:bodyPr/>
                    <a:lstStyle/>
                    <a:p>
                      <a:r>
                        <a:rPr lang="en-US" sz="1200" dirty="0"/>
                        <a:t>Early Applications Received </a:t>
                      </a:r>
                    </a:p>
                  </a:txBody>
                  <a:tcPr/>
                </a:tc>
                <a:tc>
                  <a:txBody>
                    <a:bodyPr/>
                    <a:lstStyle/>
                    <a:p>
                      <a:r>
                        <a:rPr lang="en-US" sz="1200" dirty="0"/>
                        <a:t>Starting Feb 2019</a:t>
                      </a:r>
                    </a:p>
                  </a:txBody>
                  <a:tcPr/>
                </a:tc>
                <a:extLst>
                  <a:ext uri="{0D108BD9-81ED-4DB2-BD59-A6C34878D82A}">
                    <a16:rowId xmlns:a16="http://schemas.microsoft.com/office/drawing/2014/main" val="3299462315"/>
                  </a:ext>
                </a:extLst>
              </a:tr>
              <a:tr h="366668">
                <a:tc>
                  <a:txBody>
                    <a:bodyPr/>
                    <a:lstStyle/>
                    <a:p>
                      <a:r>
                        <a:rPr lang="en-US" sz="1200" dirty="0"/>
                        <a:t>Early Applications Awarded</a:t>
                      </a:r>
                    </a:p>
                  </a:txBody>
                  <a:tcPr/>
                </a:tc>
                <a:tc>
                  <a:txBody>
                    <a:bodyPr/>
                    <a:lstStyle/>
                    <a:p>
                      <a:r>
                        <a:rPr lang="en-US" sz="1200" dirty="0"/>
                        <a:t>Starting Feb 2019</a:t>
                      </a:r>
                    </a:p>
                  </a:txBody>
                  <a:tcPr/>
                </a:tc>
                <a:extLst>
                  <a:ext uri="{0D108BD9-81ED-4DB2-BD59-A6C34878D82A}">
                    <a16:rowId xmlns:a16="http://schemas.microsoft.com/office/drawing/2014/main" val="686841207"/>
                  </a:ext>
                </a:extLst>
              </a:tr>
              <a:tr h="362309">
                <a:tc>
                  <a:txBody>
                    <a:bodyPr/>
                    <a:lstStyle/>
                    <a:p>
                      <a:r>
                        <a:rPr lang="en-US" sz="1200" dirty="0"/>
                        <a:t>Early Distribution of Funds Begins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t>Starting in late March 2019</a:t>
                      </a:r>
                    </a:p>
                  </a:txBody>
                  <a:tcPr/>
                </a:tc>
                <a:extLst>
                  <a:ext uri="{0D108BD9-81ED-4DB2-BD59-A6C34878D82A}">
                    <a16:rowId xmlns:a16="http://schemas.microsoft.com/office/drawing/2014/main" val="2288015157"/>
                  </a:ext>
                </a:extLst>
              </a:tr>
              <a:tr h="366668">
                <a:tc>
                  <a:txBody>
                    <a:bodyPr/>
                    <a:lstStyle/>
                    <a:p>
                      <a:r>
                        <a:rPr lang="en-US" sz="1200" dirty="0"/>
                        <a:t>Round 1 Application Cut-off Date</a:t>
                      </a:r>
                    </a:p>
                  </a:txBody>
                  <a:tcPr/>
                </a:tc>
                <a:tc>
                  <a:txBody>
                    <a:bodyPr/>
                    <a:lstStyle/>
                    <a:p>
                      <a:r>
                        <a:rPr lang="en-US" sz="1200" dirty="0"/>
                        <a:t>Apr 31, 2019</a:t>
                      </a:r>
                    </a:p>
                  </a:txBody>
                  <a:tcPr/>
                </a:tc>
                <a:extLst>
                  <a:ext uri="{0D108BD9-81ED-4DB2-BD59-A6C34878D82A}">
                    <a16:rowId xmlns:a16="http://schemas.microsoft.com/office/drawing/2014/main" val="1269077235"/>
                  </a:ext>
                </a:extLst>
              </a:tr>
              <a:tr h="366668">
                <a:tc>
                  <a:txBody>
                    <a:bodyPr/>
                    <a:lstStyle/>
                    <a:p>
                      <a:r>
                        <a:rPr lang="en-US" sz="1200" dirty="0"/>
                        <a:t>Standard Applications Awarded</a:t>
                      </a:r>
                    </a:p>
                  </a:txBody>
                  <a:tcPr/>
                </a:tc>
                <a:tc>
                  <a:txBody>
                    <a:bodyPr/>
                    <a:lstStyle/>
                    <a:p>
                      <a:r>
                        <a:rPr lang="en-US" sz="1200" dirty="0"/>
                        <a:t>May 2019</a:t>
                      </a:r>
                    </a:p>
                  </a:txBody>
                  <a:tcPr/>
                </a:tc>
                <a:extLst>
                  <a:ext uri="{0D108BD9-81ED-4DB2-BD59-A6C34878D82A}">
                    <a16:rowId xmlns:a16="http://schemas.microsoft.com/office/drawing/2014/main" val="1280800553"/>
                  </a:ext>
                </a:extLst>
              </a:tr>
              <a:tr h="366668">
                <a:tc>
                  <a:txBody>
                    <a:bodyPr/>
                    <a:lstStyle/>
                    <a:p>
                      <a:r>
                        <a:rPr lang="en-US" sz="1200" dirty="0"/>
                        <a:t>Standard Distribution of Funds Begins</a:t>
                      </a:r>
                    </a:p>
                  </a:txBody>
                  <a:tcPr/>
                </a:tc>
                <a:tc>
                  <a:txBody>
                    <a:bodyPr/>
                    <a:lstStyle/>
                    <a:p>
                      <a:r>
                        <a:rPr lang="en-US" sz="1200" dirty="0"/>
                        <a:t>July 2019</a:t>
                      </a:r>
                    </a:p>
                  </a:txBody>
                  <a:tcPr/>
                </a:tc>
                <a:extLst>
                  <a:ext uri="{0D108BD9-81ED-4DB2-BD59-A6C34878D82A}">
                    <a16:rowId xmlns:a16="http://schemas.microsoft.com/office/drawing/2014/main" val="2696780746"/>
                  </a:ext>
                </a:extLst>
              </a:tr>
            </a:tbl>
          </a:graphicData>
        </a:graphic>
      </p:graphicFrame>
      <p:sp>
        <p:nvSpPr>
          <p:cNvPr id="11" name="Content Placeholder 8">
            <a:extLst>
              <a:ext uri="{FF2B5EF4-FFF2-40B4-BE49-F238E27FC236}">
                <a16:creationId xmlns:a16="http://schemas.microsoft.com/office/drawing/2014/main" id="{336F9030-2975-442D-BC0B-2A2B2EC5DED5}"/>
              </a:ext>
            </a:extLst>
          </p:cNvPr>
          <p:cNvSpPr>
            <a:spLocks noGrp="1"/>
          </p:cNvSpPr>
          <p:nvPr>
            <p:ph idx="1"/>
          </p:nvPr>
        </p:nvSpPr>
        <p:spPr>
          <a:xfrm>
            <a:off x="1015069" y="1845734"/>
            <a:ext cx="7351692" cy="1056857"/>
          </a:xfrm>
        </p:spPr>
        <p:txBody>
          <a:bodyPr>
            <a:normAutofit fontScale="92500" lnSpcReduction="20000"/>
          </a:bodyPr>
          <a:lstStyle/>
          <a:p>
            <a:pPr marL="384048" indent="-182880">
              <a:lnSpc>
                <a:spcPct val="110000"/>
              </a:lnSpc>
              <a:spcBef>
                <a:spcPts val="200"/>
              </a:spcBef>
              <a:spcAft>
                <a:spcPts val="400"/>
              </a:spcAft>
              <a:buFont typeface="Wingdings" panose="05000000000000000000" pitchFamily="2" charset="2"/>
              <a:buChar char="§"/>
            </a:pPr>
            <a:r>
              <a:rPr lang="en-US" dirty="0"/>
              <a:t>Funds not applied for in Round 1 will be available in Round 2.</a:t>
            </a:r>
          </a:p>
          <a:p>
            <a:pPr marL="384048" indent="-182880">
              <a:lnSpc>
                <a:spcPct val="110000"/>
              </a:lnSpc>
              <a:spcBef>
                <a:spcPts val="200"/>
              </a:spcBef>
              <a:spcAft>
                <a:spcPts val="400"/>
              </a:spcAft>
              <a:buFont typeface="Wingdings" panose="05000000000000000000" pitchFamily="2" charset="2"/>
              <a:buChar char="§"/>
            </a:pPr>
            <a:r>
              <a:rPr lang="en-US" dirty="0"/>
              <a:t>Applications will be received immediately upon release of the Round 2 Notice of Funding Availability (NOFA) beginning on February 15, 2019.</a:t>
            </a:r>
          </a:p>
          <a:p>
            <a:pPr marL="384048" indent="-182880">
              <a:lnSpc>
                <a:spcPct val="110000"/>
              </a:lnSpc>
              <a:spcBef>
                <a:spcPts val="200"/>
              </a:spcBef>
              <a:spcAft>
                <a:spcPts val="400"/>
              </a:spcAft>
              <a:buFont typeface="Wingdings" panose="05000000000000000000" pitchFamily="2" charset="2"/>
              <a:buChar char="§"/>
            </a:pPr>
            <a:endParaRPr lang="en-US" dirty="0"/>
          </a:p>
        </p:txBody>
      </p:sp>
      <p:sp>
        <p:nvSpPr>
          <p:cNvPr id="3" name="Slide Number Placeholder 2">
            <a:extLst>
              <a:ext uri="{FF2B5EF4-FFF2-40B4-BE49-F238E27FC236}">
                <a16:creationId xmlns:a16="http://schemas.microsoft.com/office/drawing/2014/main" id="{43B21EE6-004C-4BAF-81DA-27F7C5CFE70D}"/>
              </a:ext>
            </a:extLst>
          </p:cNvPr>
          <p:cNvSpPr>
            <a:spLocks noGrp="1"/>
          </p:cNvSpPr>
          <p:nvPr>
            <p:ph type="sldNum" sz="quarter" idx="12"/>
          </p:nvPr>
        </p:nvSpPr>
        <p:spPr/>
        <p:txBody>
          <a:bodyPr/>
          <a:lstStyle/>
          <a:p>
            <a:fld id="{A87DF1DD-216E-4466-B717-B7472461ED5C}" type="slidenum">
              <a:rPr lang="en-US" smtClean="0"/>
              <a:t>18</a:t>
            </a:fld>
            <a:endParaRPr lang="en-US" dirty="0"/>
          </a:p>
        </p:txBody>
      </p:sp>
    </p:spTree>
    <p:extLst>
      <p:ext uri="{BB962C8B-B14F-4D97-AF65-F5344CB8AC3E}">
        <p14:creationId xmlns:p14="http://schemas.microsoft.com/office/powerpoint/2010/main" val="21314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Program Timeline</a:t>
            </a:r>
          </a:p>
        </p:txBody>
      </p:sp>
      <p:sp>
        <p:nvSpPr>
          <p:cNvPr id="9" name="Content Placeholder 8">
            <a:extLst>
              <a:ext uri="{FF2B5EF4-FFF2-40B4-BE49-F238E27FC236}">
                <a16:creationId xmlns:a16="http://schemas.microsoft.com/office/drawing/2014/main" id="{A27088FD-3C4D-471A-97DB-71C009703673}"/>
              </a:ext>
            </a:extLst>
          </p:cNvPr>
          <p:cNvSpPr>
            <a:spLocks noGrp="1"/>
          </p:cNvSpPr>
          <p:nvPr>
            <p:ph idx="1"/>
          </p:nvPr>
        </p:nvSpPr>
        <p:spPr/>
        <p:txBody>
          <a:bodyPr/>
          <a:lstStyle/>
          <a:p>
            <a:pPr>
              <a:buFont typeface="Wingdings" panose="05000000000000000000" pitchFamily="2" charset="2"/>
              <a:buChar char="§"/>
            </a:pPr>
            <a:r>
              <a:rPr lang="en-US" dirty="0"/>
              <a:t> Information will be circulated to the listserv and posted to HCFC website. To subscribe to listserv: </a:t>
            </a:r>
            <a:r>
              <a:rPr lang="en-US" dirty="0">
                <a:hlinkClick r:id="rId2"/>
              </a:rPr>
              <a:t>https://www.bcsh.ca.gov/hcfc/</a:t>
            </a:r>
            <a:r>
              <a:rPr lang="en-US" dirty="0"/>
              <a:t> </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graphicFrame>
        <p:nvGraphicFramePr>
          <p:cNvPr id="8" name="Table 7">
            <a:extLst>
              <a:ext uri="{FF2B5EF4-FFF2-40B4-BE49-F238E27FC236}">
                <a16:creationId xmlns:a16="http://schemas.microsoft.com/office/drawing/2014/main" id="{2A721376-35EC-4A48-AD78-193E4DAE2879}"/>
              </a:ext>
            </a:extLst>
          </p:cNvPr>
          <p:cNvGraphicFramePr>
            <a:graphicFrameLocks noGrp="1"/>
          </p:cNvGraphicFramePr>
          <p:nvPr>
            <p:extLst>
              <p:ext uri="{D42A27DB-BD31-4B8C-83A1-F6EECF244321}">
                <p14:modId xmlns:p14="http://schemas.microsoft.com/office/powerpoint/2010/main" val="3389083198"/>
              </p:ext>
            </p:extLst>
          </p:nvPr>
        </p:nvGraphicFramePr>
        <p:xfrm>
          <a:off x="822960" y="2694420"/>
          <a:ext cx="7543800" cy="3037424"/>
        </p:xfrm>
        <a:graphic>
          <a:graphicData uri="http://schemas.openxmlformats.org/drawingml/2006/table">
            <a:tbl>
              <a:tblPr firstRow="1" bandRow="1">
                <a:tableStyleId>{5C22544A-7EE6-4342-B048-85BDC9FD1C3A}</a:tableStyleId>
              </a:tblPr>
              <a:tblGrid>
                <a:gridCol w="4675472">
                  <a:extLst>
                    <a:ext uri="{9D8B030D-6E8A-4147-A177-3AD203B41FA5}">
                      <a16:colId xmlns:a16="http://schemas.microsoft.com/office/drawing/2014/main" val="3283965265"/>
                    </a:ext>
                  </a:extLst>
                </a:gridCol>
                <a:gridCol w="2868328">
                  <a:extLst>
                    <a:ext uri="{9D8B030D-6E8A-4147-A177-3AD203B41FA5}">
                      <a16:colId xmlns:a16="http://schemas.microsoft.com/office/drawing/2014/main" val="2779463730"/>
                    </a:ext>
                  </a:extLst>
                </a:gridCol>
              </a:tblGrid>
              <a:tr h="575651">
                <a:tc>
                  <a:txBody>
                    <a:bodyPr/>
                    <a:lstStyle/>
                    <a:p>
                      <a:r>
                        <a:rPr lang="en-US" dirty="0"/>
                        <a:t>Key Program Information and Documents</a:t>
                      </a:r>
                    </a:p>
                  </a:txBody>
                  <a:tcPr/>
                </a:tc>
                <a:tc>
                  <a:txBody>
                    <a:bodyPr/>
                    <a:lstStyle/>
                    <a:p>
                      <a:r>
                        <a:rPr lang="en-US" dirty="0"/>
                        <a:t>Scheduled Release Date</a:t>
                      </a:r>
                    </a:p>
                  </a:txBody>
                  <a:tcPr/>
                </a:tc>
                <a:extLst>
                  <a:ext uri="{0D108BD9-81ED-4DB2-BD59-A6C34878D82A}">
                    <a16:rowId xmlns:a16="http://schemas.microsoft.com/office/drawing/2014/main" val="1554770091"/>
                  </a:ext>
                </a:extLst>
              </a:tr>
              <a:tr h="652224">
                <a:tc>
                  <a:txBody>
                    <a:bodyPr/>
                    <a:lstStyle/>
                    <a:p>
                      <a:r>
                        <a:rPr lang="en-US" dirty="0"/>
                        <a:t>Program Guidance, Timeline, Sample Shelter Crisis Resolution, Funding Allocations</a:t>
                      </a:r>
                    </a:p>
                  </a:txBody>
                  <a:tcPr/>
                </a:tc>
                <a:tc>
                  <a:txBody>
                    <a:bodyPr/>
                    <a:lstStyle/>
                    <a:p>
                      <a:r>
                        <a:rPr lang="en-US" dirty="0"/>
                        <a:t>August 3, 2018</a:t>
                      </a:r>
                    </a:p>
                  </a:txBody>
                  <a:tcPr/>
                </a:tc>
                <a:extLst>
                  <a:ext uri="{0D108BD9-81ED-4DB2-BD59-A6C34878D82A}">
                    <a16:rowId xmlns:a16="http://schemas.microsoft.com/office/drawing/2014/main" val="3064578565"/>
                  </a:ext>
                </a:extLst>
              </a:tr>
              <a:tr h="421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HEAP Frequently Asked Questions</a:t>
                      </a:r>
                    </a:p>
                  </a:txBody>
                  <a:tcPr/>
                </a:tc>
                <a:tc>
                  <a:txBody>
                    <a:bodyPr/>
                    <a:lstStyle/>
                    <a:p>
                      <a:r>
                        <a:rPr lang="en-US" dirty="0"/>
                        <a:t>August 10, 2018-Ongoing</a:t>
                      </a:r>
                    </a:p>
                  </a:txBody>
                  <a:tcPr/>
                </a:tc>
                <a:extLst>
                  <a:ext uri="{0D108BD9-81ED-4DB2-BD59-A6C34878D82A}">
                    <a16:rowId xmlns:a16="http://schemas.microsoft.com/office/drawing/2014/main" val="636150448"/>
                  </a:ext>
                </a:extLst>
              </a:tr>
              <a:tr h="382604">
                <a:tc>
                  <a:txBody>
                    <a:bodyPr/>
                    <a:lstStyle/>
                    <a:p>
                      <a:r>
                        <a:rPr lang="en-US" dirty="0"/>
                        <a:t>Application Map</a:t>
                      </a:r>
                    </a:p>
                  </a:txBody>
                  <a:tcPr/>
                </a:tc>
                <a:tc>
                  <a:txBody>
                    <a:bodyPr/>
                    <a:lstStyle/>
                    <a:p>
                      <a:r>
                        <a:rPr lang="en-US" dirty="0"/>
                        <a:t>August 17, 2018</a:t>
                      </a:r>
                    </a:p>
                  </a:txBody>
                  <a:tcPr/>
                </a:tc>
                <a:extLst>
                  <a:ext uri="{0D108BD9-81ED-4DB2-BD59-A6C34878D82A}">
                    <a16:rowId xmlns:a16="http://schemas.microsoft.com/office/drawing/2014/main" val="1099820580"/>
                  </a:ext>
                </a:extLst>
              </a:tr>
              <a:tr h="333512">
                <a:tc>
                  <a:txBody>
                    <a:bodyPr/>
                    <a:lstStyle/>
                    <a:p>
                      <a:r>
                        <a:rPr lang="en-US" dirty="0"/>
                        <a:t>Application Instructions</a:t>
                      </a:r>
                    </a:p>
                  </a:txBody>
                  <a:tcPr/>
                </a:tc>
                <a:tc>
                  <a:txBody>
                    <a:bodyPr/>
                    <a:lstStyle/>
                    <a:p>
                      <a:r>
                        <a:rPr lang="en-US" dirty="0"/>
                        <a:t>August 17, 2018</a:t>
                      </a:r>
                    </a:p>
                  </a:txBody>
                  <a:tcPr/>
                </a:tc>
                <a:extLst>
                  <a:ext uri="{0D108BD9-81ED-4DB2-BD59-A6C34878D82A}">
                    <a16:rowId xmlns:a16="http://schemas.microsoft.com/office/drawing/2014/main" val="3564795260"/>
                  </a:ext>
                </a:extLst>
              </a:tr>
              <a:tr h="333512">
                <a:tc>
                  <a:txBody>
                    <a:bodyPr/>
                    <a:lstStyle/>
                    <a:p>
                      <a:r>
                        <a:rPr lang="en-US" dirty="0"/>
                        <a:t>Workshops / Webinars – Application Training Documents</a:t>
                      </a:r>
                    </a:p>
                  </a:txBody>
                  <a:tcPr/>
                </a:tc>
                <a:tc>
                  <a:txBody>
                    <a:bodyPr/>
                    <a:lstStyle/>
                    <a:p>
                      <a:r>
                        <a:rPr lang="en-US" dirty="0"/>
                        <a:t>August 13, 2018 – Ongoing </a:t>
                      </a:r>
                    </a:p>
                  </a:txBody>
                  <a:tcPr/>
                </a:tc>
                <a:extLst>
                  <a:ext uri="{0D108BD9-81ED-4DB2-BD59-A6C34878D82A}">
                    <a16:rowId xmlns:a16="http://schemas.microsoft.com/office/drawing/2014/main" val="4247098575"/>
                  </a:ext>
                </a:extLst>
              </a:tr>
            </a:tbl>
          </a:graphicData>
        </a:graphic>
      </p:graphicFrame>
      <p:sp>
        <p:nvSpPr>
          <p:cNvPr id="3" name="Slide Number Placeholder 2">
            <a:extLst>
              <a:ext uri="{FF2B5EF4-FFF2-40B4-BE49-F238E27FC236}">
                <a16:creationId xmlns:a16="http://schemas.microsoft.com/office/drawing/2014/main" id="{441F6967-6330-4C83-8C18-7F9E2B6E53AF}"/>
              </a:ext>
            </a:extLst>
          </p:cNvPr>
          <p:cNvSpPr>
            <a:spLocks noGrp="1"/>
          </p:cNvSpPr>
          <p:nvPr>
            <p:ph type="sldNum" sz="quarter" idx="12"/>
          </p:nvPr>
        </p:nvSpPr>
        <p:spPr/>
        <p:txBody>
          <a:bodyPr/>
          <a:lstStyle/>
          <a:p>
            <a:fld id="{A87DF1DD-216E-4466-B717-B7472461ED5C}" type="slidenum">
              <a:rPr lang="en-US" smtClean="0"/>
              <a:t>19</a:t>
            </a:fld>
            <a:endParaRPr lang="en-US" dirty="0"/>
          </a:p>
        </p:txBody>
      </p:sp>
    </p:spTree>
    <p:extLst>
      <p:ext uri="{BB962C8B-B14F-4D97-AF65-F5344CB8AC3E}">
        <p14:creationId xmlns:p14="http://schemas.microsoft.com/office/powerpoint/2010/main" val="177396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sz="half" idx="1"/>
          </p:nvPr>
        </p:nvSpPr>
        <p:spPr/>
        <p:txBody>
          <a:bodyPr>
            <a:normAutofit/>
          </a:bodyPr>
          <a:lstStyle/>
          <a:p>
            <a:pPr>
              <a:buFont typeface="Wingdings" panose="05000000000000000000" pitchFamily="2" charset="2"/>
              <a:buChar char="§"/>
            </a:pPr>
            <a:r>
              <a:rPr lang="en-US" dirty="0"/>
              <a:t> SB 850 Overview</a:t>
            </a:r>
          </a:p>
          <a:p>
            <a:pPr>
              <a:buFont typeface="Wingdings" panose="05000000000000000000" pitchFamily="2" charset="2"/>
              <a:buChar char="§"/>
            </a:pPr>
            <a:r>
              <a:rPr lang="en-US" dirty="0"/>
              <a:t> HCFC Team Members</a:t>
            </a:r>
          </a:p>
          <a:p>
            <a:pPr>
              <a:buFont typeface="Wingdings" panose="05000000000000000000" pitchFamily="2" charset="2"/>
              <a:buChar char="§"/>
            </a:pPr>
            <a:r>
              <a:rPr lang="en-US" dirty="0"/>
              <a:t> HEAP Grant Overview</a:t>
            </a:r>
          </a:p>
          <a:p>
            <a:pPr>
              <a:buFont typeface="Wingdings" panose="05000000000000000000" pitchFamily="2" charset="2"/>
              <a:buChar char="§"/>
            </a:pPr>
            <a:r>
              <a:rPr lang="en-US" dirty="0"/>
              <a:t> Eligible Applicants</a:t>
            </a:r>
          </a:p>
          <a:p>
            <a:pPr>
              <a:buFont typeface="Wingdings" panose="05000000000000000000" pitchFamily="2" charset="2"/>
              <a:buChar char="§"/>
            </a:pPr>
            <a:r>
              <a:rPr lang="en-US" dirty="0"/>
              <a:t> Available Funding</a:t>
            </a:r>
          </a:p>
          <a:p>
            <a:pPr>
              <a:buFont typeface="Wingdings" panose="05000000000000000000" pitchFamily="2" charset="2"/>
              <a:buChar char="§"/>
            </a:pPr>
            <a:r>
              <a:rPr lang="en-US" dirty="0"/>
              <a:t>Application Process</a:t>
            </a:r>
          </a:p>
          <a:p>
            <a:pPr>
              <a:buFont typeface="Wingdings" panose="05000000000000000000" pitchFamily="2" charset="2"/>
              <a:buChar char="§"/>
            </a:pPr>
            <a:r>
              <a:rPr lang="en-US" dirty="0"/>
              <a:t>Distribution of Funds</a:t>
            </a:r>
          </a:p>
          <a:p>
            <a:pPr>
              <a:buFont typeface="Wingdings" panose="05000000000000000000" pitchFamily="2" charset="2"/>
              <a:buChar char="§"/>
            </a:pPr>
            <a:r>
              <a:rPr lang="en-US" dirty="0"/>
              <a:t>Expenditure Deadlines</a:t>
            </a:r>
          </a:p>
          <a:p>
            <a:pPr>
              <a:buFont typeface="Wingdings" panose="05000000000000000000" pitchFamily="2" charset="2"/>
              <a:buChar char="§"/>
            </a:pPr>
            <a:r>
              <a:rPr lang="en-US" dirty="0"/>
              <a:t>Application Timeline </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6" name="Content Placeholder 5">
            <a:extLst>
              <a:ext uri="{FF2B5EF4-FFF2-40B4-BE49-F238E27FC236}">
                <a16:creationId xmlns:a16="http://schemas.microsoft.com/office/drawing/2014/main" id="{96E54D3F-FA64-48BB-BA86-FB5085B57C42}"/>
              </a:ext>
            </a:extLst>
          </p:cNvPr>
          <p:cNvSpPr>
            <a:spLocks noGrp="1"/>
          </p:cNvSpPr>
          <p:nvPr>
            <p:ph sz="half" idx="2"/>
          </p:nvPr>
        </p:nvSpPr>
        <p:spPr>
          <a:xfrm>
            <a:off x="4663440" y="1845736"/>
            <a:ext cx="3901720" cy="4023359"/>
          </a:xfrm>
        </p:spPr>
        <p:txBody>
          <a:bodyPr>
            <a:normAutofit/>
          </a:bodyPr>
          <a:lstStyle/>
          <a:p>
            <a:pPr>
              <a:buFont typeface="Wingdings" panose="05000000000000000000" pitchFamily="2" charset="2"/>
              <a:buChar char="§"/>
            </a:pPr>
            <a:r>
              <a:rPr lang="en-US" dirty="0"/>
              <a:t>Program Timeline</a:t>
            </a:r>
          </a:p>
          <a:p>
            <a:pPr>
              <a:buFont typeface="Wingdings" panose="05000000000000000000" pitchFamily="2" charset="2"/>
              <a:buChar char="§"/>
            </a:pPr>
            <a:r>
              <a:rPr lang="en-US" dirty="0"/>
              <a:t>Eligibility Criteria</a:t>
            </a:r>
          </a:p>
          <a:p>
            <a:pPr>
              <a:buFont typeface="Wingdings" panose="05000000000000000000" pitchFamily="2" charset="2"/>
              <a:buChar char="§"/>
            </a:pPr>
            <a:r>
              <a:rPr lang="en-US" dirty="0"/>
              <a:t>Shelter Crisis Declaration</a:t>
            </a:r>
          </a:p>
          <a:p>
            <a:pPr>
              <a:buFont typeface="Wingdings" panose="05000000000000000000" pitchFamily="2" charset="2"/>
              <a:buChar char="§"/>
            </a:pPr>
            <a:r>
              <a:rPr lang="en-US" dirty="0"/>
              <a:t> Eligible Uses of HEAP Funds</a:t>
            </a:r>
          </a:p>
          <a:p>
            <a:pPr>
              <a:buFont typeface="Wingdings" panose="05000000000000000000" pitchFamily="2" charset="2"/>
              <a:buChar char="§"/>
            </a:pPr>
            <a:r>
              <a:rPr lang="en-US" dirty="0"/>
              <a:t>Homeless Youth Set Aside</a:t>
            </a:r>
          </a:p>
          <a:p>
            <a:pPr>
              <a:buFont typeface="Wingdings" panose="05000000000000000000" pitchFamily="2" charset="2"/>
              <a:buChar char="§"/>
            </a:pPr>
            <a:r>
              <a:rPr lang="en-US" dirty="0"/>
              <a:t>Ineligible Uses of HEAP Funds</a:t>
            </a:r>
          </a:p>
          <a:p>
            <a:pPr>
              <a:buFont typeface="Wingdings" panose="05000000000000000000" pitchFamily="2" charset="2"/>
              <a:buChar char="§"/>
            </a:pPr>
            <a:r>
              <a:rPr lang="en-US" dirty="0"/>
              <a:t>Technical Assistance</a:t>
            </a:r>
          </a:p>
          <a:p>
            <a:pPr>
              <a:buFont typeface="Wingdings" panose="05000000000000000000" pitchFamily="2" charset="2"/>
              <a:buChar char="§"/>
            </a:pPr>
            <a:r>
              <a:rPr lang="en-US" dirty="0"/>
              <a:t> Contact Information </a:t>
            </a:r>
          </a:p>
          <a:p>
            <a:pPr>
              <a:buFont typeface="Wingdings" panose="05000000000000000000" pitchFamily="2" charset="2"/>
              <a:buChar char="§"/>
            </a:pPr>
            <a:r>
              <a:rPr lang="en-US" dirty="0"/>
              <a:t>Questions</a:t>
            </a:r>
          </a:p>
          <a:p>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7" name="Slide Number Placeholder 6">
            <a:extLst>
              <a:ext uri="{FF2B5EF4-FFF2-40B4-BE49-F238E27FC236}">
                <a16:creationId xmlns:a16="http://schemas.microsoft.com/office/drawing/2014/main" id="{209246F3-B7B6-41CD-9352-31BC0E2F2A97}"/>
              </a:ext>
            </a:extLst>
          </p:cNvPr>
          <p:cNvSpPr>
            <a:spLocks noGrp="1"/>
          </p:cNvSpPr>
          <p:nvPr>
            <p:ph type="sldNum" sz="quarter" idx="12"/>
          </p:nvPr>
        </p:nvSpPr>
        <p:spPr/>
        <p:txBody>
          <a:bodyPr/>
          <a:lstStyle/>
          <a:p>
            <a:fld id="{A87DF1DD-216E-4466-B717-B7472461ED5C}" type="slidenum">
              <a:rPr lang="en-US" smtClean="0"/>
              <a:t>2</a:t>
            </a:fld>
            <a:endParaRPr lang="en-US" dirty="0"/>
          </a:p>
        </p:txBody>
      </p:sp>
    </p:spTree>
    <p:extLst>
      <p:ext uri="{BB962C8B-B14F-4D97-AF65-F5344CB8AC3E}">
        <p14:creationId xmlns:p14="http://schemas.microsoft.com/office/powerpoint/2010/main" val="2485607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Eligibility Criteria</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3"/>
            <a:ext cx="7543801" cy="4496344"/>
          </a:xfrm>
        </p:spPr>
        <p:txBody>
          <a:bodyPr>
            <a:normAutofit/>
          </a:bodyPr>
          <a:lstStyle/>
          <a:p>
            <a:pPr lvl="1">
              <a:buFont typeface="Wingdings" panose="05000000000000000000" pitchFamily="2" charset="2"/>
              <a:buChar char="§"/>
            </a:pPr>
            <a:r>
              <a:rPr lang="en-US" sz="2000" dirty="0"/>
              <a:t>CoCs and large cities must demonstrate that a local collaborative process has been conducted prior to application submission.</a:t>
            </a:r>
          </a:p>
          <a:p>
            <a:pPr lvl="1">
              <a:buFont typeface="Wingdings" panose="05000000000000000000" pitchFamily="2" charset="2"/>
              <a:buChar char="§"/>
            </a:pPr>
            <a:r>
              <a:rPr lang="en-US" sz="2000" dirty="0"/>
              <a:t>A collaborative process may include, but is not limited to,</a:t>
            </a:r>
          </a:p>
          <a:p>
            <a:pPr lvl="2">
              <a:buFont typeface="Wingdings" panose="05000000000000000000" pitchFamily="2" charset="2"/>
              <a:buChar char="§"/>
            </a:pPr>
            <a:r>
              <a:rPr lang="en-US" dirty="0">
                <a:solidFill>
                  <a:schemeClr val="tx1"/>
                </a:solidFill>
              </a:rPr>
              <a:t>Public meetings</a:t>
            </a:r>
          </a:p>
          <a:p>
            <a:pPr lvl="2">
              <a:buFont typeface="Wingdings" panose="05000000000000000000" pitchFamily="2" charset="2"/>
              <a:buChar char="§"/>
            </a:pPr>
            <a:r>
              <a:rPr lang="en-US" dirty="0">
                <a:solidFill>
                  <a:schemeClr val="tx1"/>
                </a:solidFill>
              </a:rPr>
              <a:t>Regional homeless taskforce meetings</a:t>
            </a:r>
          </a:p>
          <a:p>
            <a:pPr lvl="2">
              <a:buFont typeface="Wingdings" panose="05000000000000000000" pitchFamily="2" charset="2"/>
              <a:buChar char="§"/>
            </a:pPr>
            <a:r>
              <a:rPr lang="en-US" dirty="0">
                <a:solidFill>
                  <a:schemeClr val="tx1"/>
                </a:solidFill>
              </a:rPr>
              <a:t>Letters of support with signatures of endorsement</a:t>
            </a:r>
          </a:p>
          <a:p>
            <a:pPr lvl="2">
              <a:buFont typeface="Wingdings" panose="05000000000000000000" pitchFamily="2" charset="2"/>
              <a:buChar char="§"/>
            </a:pPr>
            <a:r>
              <a:rPr lang="en-US" dirty="0">
                <a:solidFill>
                  <a:schemeClr val="tx1"/>
                </a:solidFill>
              </a:rPr>
              <a:t>An adopted homeless plan</a:t>
            </a:r>
          </a:p>
          <a:p>
            <a:pPr lvl="2">
              <a:buFont typeface="Wingdings" panose="05000000000000000000" pitchFamily="2" charset="2"/>
              <a:buChar char="§"/>
            </a:pPr>
            <a:r>
              <a:rPr lang="en-US" dirty="0">
                <a:solidFill>
                  <a:schemeClr val="tx1"/>
                </a:solidFill>
              </a:rPr>
              <a:t>An adopted budget which includes HEAP funds</a:t>
            </a:r>
          </a:p>
          <a:p>
            <a:pPr lvl="1">
              <a:buFont typeface="Wingdings" panose="05000000000000000000" pitchFamily="2" charset="2"/>
              <a:buChar char="§"/>
            </a:pPr>
            <a:r>
              <a:rPr lang="en-US" sz="2000" dirty="0"/>
              <a:t>Proof of a public process may include, but is not limited to,</a:t>
            </a:r>
          </a:p>
          <a:p>
            <a:pPr lvl="2">
              <a:buFont typeface="Wingdings" panose="05000000000000000000" pitchFamily="2" charset="2"/>
              <a:buChar char="§"/>
            </a:pPr>
            <a:r>
              <a:rPr lang="en-US" dirty="0">
                <a:solidFill>
                  <a:schemeClr val="tx1"/>
                </a:solidFill>
              </a:rPr>
              <a:t>Sign-in sheets</a:t>
            </a:r>
          </a:p>
          <a:p>
            <a:pPr lvl="2">
              <a:buFont typeface="Wingdings" panose="05000000000000000000" pitchFamily="2" charset="2"/>
              <a:buChar char="§"/>
            </a:pPr>
            <a:r>
              <a:rPr lang="en-US" dirty="0">
                <a:solidFill>
                  <a:schemeClr val="tx1"/>
                </a:solidFill>
              </a:rPr>
              <a:t>Meeting minutes</a:t>
            </a:r>
          </a:p>
          <a:p>
            <a:pPr lvl="2">
              <a:buFont typeface="Wingdings" panose="05000000000000000000" pitchFamily="2" charset="2"/>
              <a:buChar char="§"/>
            </a:pPr>
            <a:r>
              <a:rPr lang="en-US" dirty="0">
                <a:solidFill>
                  <a:schemeClr val="tx1"/>
                </a:solidFill>
              </a:rPr>
              <a:t>Agendas</a:t>
            </a:r>
          </a:p>
          <a:p>
            <a:pPr lvl="2">
              <a:buFont typeface="Wingdings" panose="05000000000000000000" pitchFamily="2" charset="2"/>
              <a:buChar char="§"/>
            </a:pPr>
            <a:r>
              <a:rPr lang="en-US" dirty="0">
                <a:solidFill>
                  <a:schemeClr val="tx1"/>
                </a:solidFill>
              </a:rPr>
              <a:t>Public Comment logs</a:t>
            </a:r>
          </a:p>
          <a:p>
            <a:pPr marL="384048" lvl="2" indent="0">
              <a:buNone/>
            </a:pPr>
            <a:endParaRPr lang="en-US" dirty="0"/>
          </a:p>
          <a:p>
            <a:pPr marL="201168" lvl="1" indent="0">
              <a:buNone/>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9E0B80A0-EE51-4B1D-A259-2F95E35C1AFA}"/>
              </a:ext>
            </a:extLst>
          </p:cNvPr>
          <p:cNvSpPr>
            <a:spLocks noGrp="1"/>
          </p:cNvSpPr>
          <p:nvPr>
            <p:ph type="sldNum" sz="quarter" idx="12"/>
          </p:nvPr>
        </p:nvSpPr>
        <p:spPr/>
        <p:txBody>
          <a:bodyPr/>
          <a:lstStyle/>
          <a:p>
            <a:fld id="{A87DF1DD-216E-4466-B717-B7472461ED5C}" type="slidenum">
              <a:rPr lang="en-US" smtClean="0"/>
              <a:t>20</a:t>
            </a:fld>
            <a:endParaRPr lang="en-US" dirty="0"/>
          </a:p>
        </p:txBody>
      </p:sp>
    </p:spTree>
    <p:extLst>
      <p:ext uri="{BB962C8B-B14F-4D97-AF65-F5344CB8AC3E}">
        <p14:creationId xmlns:p14="http://schemas.microsoft.com/office/powerpoint/2010/main" val="3645325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Eligibility Criteria</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3"/>
            <a:ext cx="7543801" cy="4496344"/>
          </a:xfrm>
        </p:spPr>
        <p:txBody>
          <a:bodyPr>
            <a:normAutofit/>
          </a:bodyPr>
          <a:lstStyle/>
          <a:p>
            <a:pPr lvl="1">
              <a:buFont typeface="Wingdings" panose="05000000000000000000" pitchFamily="2" charset="2"/>
              <a:buChar char="§"/>
            </a:pPr>
            <a:r>
              <a:rPr lang="en-US" sz="2000" dirty="0"/>
              <a:t>A shelter declaration for each jurisdiction wanting to be a recipient of HEAP funds </a:t>
            </a:r>
            <a:r>
              <a:rPr lang="en-US" sz="2000" b="1" dirty="0"/>
              <a:t>must </a:t>
            </a:r>
            <a:r>
              <a:rPr lang="en-US" sz="2000" dirty="0"/>
              <a:t>be in place at the time of award. </a:t>
            </a:r>
          </a:p>
          <a:p>
            <a:pPr lvl="1">
              <a:buFont typeface="Wingdings" panose="05000000000000000000" pitchFamily="2" charset="2"/>
              <a:buChar char="§"/>
            </a:pPr>
            <a:r>
              <a:rPr lang="en-US" sz="2000" dirty="0" err="1"/>
              <a:t>CoCs</a:t>
            </a:r>
            <a:r>
              <a:rPr lang="en-US" sz="2000" dirty="0"/>
              <a:t> with fewer than 1,000 homeless people, based on the 2017 HUD Point in Time count are exempt and can file a waiver with their application.</a:t>
            </a:r>
          </a:p>
          <a:p>
            <a:pPr lvl="1">
              <a:buFont typeface="Wingdings" panose="05000000000000000000" pitchFamily="2" charset="2"/>
              <a:buChar char="§"/>
            </a:pPr>
            <a:r>
              <a:rPr lang="en-US" sz="2000" dirty="0"/>
              <a:t>The county </a:t>
            </a:r>
            <a:r>
              <a:rPr lang="en-US" sz="2000" b="1" dirty="0"/>
              <a:t>may</a:t>
            </a:r>
            <a:r>
              <a:rPr lang="en-US" sz="2000" dirty="0"/>
              <a:t> declare a shelter crisis for the unincorporated areas of the county and </a:t>
            </a:r>
            <a:r>
              <a:rPr lang="en-US" sz="2000" b="1" dirty="0"/>
              <a:t>is </a:t>
            </a:r>
            <a:r>
              <a:rPr lang="en-US" sz="2000" dirty="0"/>
              <a:t>allowed to expend HEAP funding for county activities that serve all county residents.</a:t>
            </a:r>
          </a:p>
          <a:p>
            <a:pPr lvl="1">
              <a:buFont typeface="Wingdings" panose="05000000000000000000" pitchFamily="2" charset="2"/>
              <a:buChar char="§"/>
            </a:pPr>
            <a:r>
              <a:rPr lang="en-US" sz="2000" dirty="0"/>
              <a:t>Jurisdictions are </a:t>
            </a:r>
            <a:r>
              <a:rPr lang="en-US" sz="2000" b="1" dirty="0"/>
              <a:t>not</a:t>
            </a:r>
            <a:r>
              <a:rPr lang="en-US" sz="2000" dirty="0"/>
              <a:t> required to declare a shelter crisis.  However, any jurisdiction that does not declare a shelter crisis is ineligible to be a direct recipient of HEAP funds.</a:t>
            </a:r>
          </a:p>
          <a:p>
            <a:pPr lvl="1">
              <a:buFont typeface="Wingdings" panose="05000000000000000000" pitchFamily="2" charset="2"/>
              <a:buChar char="§"/>
            </a:pPr>
            <a:endParaRPr lang="en-US" sz="2000" dirty="0"/>
          </a:p>
          <a:p>
            <a:pPr marL="384048" lvl="2" indent="0">
              <a:buNone/>
            </a:pPr>
            <a:endParaRPr lang="en-US" dirty="0"/>
          </a:p>
          <a:p>
            <a:pPr marL="201168" lvl="1" indent="0">
              <a:buNone/>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BB773B90-883B-47E0-A75A-623D16A570E6}"/>
              </a:ext>
            </a:extLst>
          </p:cNvPr>
          <p:cNvSpPr>
            <a:spLocks noGrp="1"/>
          </p:cNvSpPr>
          <p:nvPr>
            <p:ph type="sldNum" sz="quarter" idx="12"/>
          </p:nvPr>
        </p:nvSpPr>
        <p:spPr/>
        <p:txBody>
          <a:bodyPr/>
          <a:lstStyle/>
          <a:p>
            <a:fld id="{A87DF1DD-216E-4466-B717-B7472461ED5C}" type="slidenum">
              <a:rPr lang="en-US" smtClean="0"/>
              <a:t>21</a:t>
            </a:fld>
            <a:endParaRPr lang="en-US" dirty="0"/>
          </a:p>
        </p:txBody>
      </p:sp>
    </p:spTree>
    <p:extLst>
      <p:ext uri="{BB962C8B-B14F-4D97-AF65-F5344CB8AC3E}">
        <p14:creationId xmlns:p14="http://schemas.microsoft.com/office/powerpoint/2010/main" val="62461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Shelter Crisis Declaration</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3"/>
            <a:ext cx="7543801" cy="4479565"/>
          </a:xfrm>
        </p:spPr>
        <p:txBody>
          <a:bodyPr>
            <a:normAutofit/>
          </a:bodyPr>
          <a:lstStyle/>
          <a:p>
            <a:pPr lvl="1">
              <a:buFont typeface="Wingdings" panose="05000000000000000000" pitchFamily="2" charset="2"/>
              <a:buChar char="§"/>
            </a:pPr>
            <a:r>
              <a:rPr lang="en-US" sz="2000" dirty="0"/>
              <a:t>The CoC or a Joint Powers Authority that acts as the CoC </a:t>
            </a:r>
            <a:r>
              <a:rPr lang="en-US" sz="2000" b="1" dirty="0"/>
              <a:t>may not </a:t>
            </a:r>
            <a:r>
              <a:rPr lang="en-US" sz="2000" dirty="0"/>
              <a:t>declare a shelter crisis.</a:t>
            </a:r>
          </a:p>
          <a:p>
            <a:pPr lvl="1">
              <a:buFont typeface="Wingdings" panose="05000000000000000000" pitchFamily="2" charset="2"/>
              <a:buChar char="§"/>
            </a:pPr>
            <a:r>
              <a:rPr lang="en-US" sz="2000" dirty="0"/>
              <a:t>The declaration is a resolution that must be adopted by the governing body of a jurisdiction or jurisdictions within a CoC or large city.</a:t>
            </a:r>
          </a:p>
          <a:p>
            <a:pPr lvl="1">
              <a:buFont typeface="Wingdings" panose="05000000000000000000" pitchFamily="2" charset="2"/>
              <a:buChar char="§"/>
            </a:pPr>
            <a:r>
              <a:rPr lang="en-US" sz="2000" dirty="0"/>
              <a:t>A sample Resolution is located in the HEAP Program Guidance.</a:t>
            </a:r>
          </a:p>
          <a:p>
            <a:pPr marL="201168" lvl="1" indent="0">
              <a:buNone/>
            </a:pPr>
            <a:endParaRPr lang="en-US" sz="2000" dirty="0"/>
          </a:p>
          <a:p>
            <a:pPr lvl="1">
              <a:buFont typeface="Wingdings" panose="05000000000000000000" pitchFamily="2" charset="2"/>
              <a:buChar char="§"/>
            </a:pPr>
            <a:endParaRPr lang="en-US" sz="2000" dirty="0"/>
          </a:p>
          <a:p>
            <a:pPr marL="201168" lvl="1" indent="0">
              <a:buNone/>
            </a:pPr>
            <a:endParaRPr lang="en-US" sz="2000" dirty="0"/>
          </a:p>
          <a:p>
            <a:pPr marL="384048" lvl="2" indent="0">
              <a:buNone/>
            </a:pPr>
            <a:endParaRPr lang="en-US" dirty="0"/>
          </a:p>
          <a:p>
            <a:pPr marL="201168" lvl="1" indent="0">
              <a:buNone/>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2B7B3D07-7CD8-4664-9945-3738C060A5D3}"/>
              </a:ext>
            </a:extLst>
          </p:cNvPr>
          <p:cNvSpPr>
            <a:spLocks noGrp="1"/>
          </p:cNvSpPr>
          <p:nvPr>
            <p:ph type="sldNum" sz="quarter" idx="12"/>
          </p:nvPr>
        </p:nvSpPr>
        <p:spPr/>
        <p:txBody>
          <a:bodyPr/>
          <a:lstStyle/>
          <a:p>
            <a:fld id="{A87DF1DD-216E-4466-B717-B7472461ED5C}" type="slidenum">
              <a:rPr lang="en-US" smtClean="0"/>
              <a:t>22</a:t>
            </a:fld>
            <a:endParaRPr lang="en-US" dirty="0"/>
          </a:p>
        </p:txBody>
      </p:sp>
    </p:spTree>
    <p:extLst>
      <p:ext uri="{BB962C8B-B14F-4D97-AF65-F5344CB8AC3E}">
        <p14:creationId xmlns:p14="http://schemas.microsoft.com/office/powerpoint/2010/main" val="534484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603C-067E-4873-B34E-265DAB476F2B}"/>
              </a:ext>
            </a:extLst>
          </p:cNvPr>
          <p:cNvSpPr>
            <a:spLocks noGrp="1"/>
          </p:cNvSpPr>
          <p:nvPr>
            <p:ph type="title"/>
          </p:nvPr>
        </p:nvSpPr>
        <p:spPr/>
        <p:txBody>
          <a:bodyPr>
            <a:normAutofit/>
          </a:bodyPr>
          <a:lstStyle/>
          <a:p>
            <a:r>
              <a:rPr lang="en-US" sz="1800" dirty="0"/>
              <a:t>Declaration Sample</a:t>
            </a:r>
          </a:p>
        </p:txBody>
      </p:sp>
      <p:pic>
        <p:nvPicPr>
          <p:cNvPr id="5" name="Picture 4">
            <a:extLst>
              <a:ext uri="{FF2B5EF4-FFF2-40B4-BE49-F238E27FC236}">
                <a16:creationId xmlns:a16="http://schemas.microsoft.com/office/drawing/2014/main" id="{71D9103F-E23E-4858-A8A5-036BDABBC3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700" y="381472"/>
            <a:ext cx="2635869" cy="882977"/>
          </a:xfrm>
          <a:prstGeom prst="rect">
            <a:avLst/>
          </a:prstGeom>
        </p:spPr>
      </p:pic>
      <p:pic>
        <p:nvPicPr>
          <p:cNvPr id="3" name="Picture 2">
            <a:extLst>
              <a:ext uri="{FF2B5EF4-FFF2-40B4-BE49-F238E27FC236}">
                <a16:creationId xmlns:a16="http://schemas.microsoft.com/office/drawing/2014/main" id="{69DAB48B-E533-48C7-85CC-17BC97B1217B}"/>
              </a:ext>
            </a:extLst>
          </p:cNvPr>
          <p:cNvPicPr>
            <a:picLocks noChangeAspect="1"/>
          </p:cNvPicPr>
          <p:nvPr/>
        </p:nvPicPr>
        <p:blipFill>
          <a:blip r:embed="rId3"/>
          <a:stretch>
            <a:fillRect/>
          </a:stretch>
        </p:blipFill>
        <p:spPr>
          <a:xfrm>
            <a:off x="3699543" y="286604"/>
            <a:ext cx="4815283" cy="6007050"/>
          </a:xfrm>
          <a:prstGeom prst="rect">
            <a:avLst/>
          </a:prstGeom>
        </p:spPr>
      </p:pic>
      <p:sp>
        <p:nvSpPr>
          <p:cNvPr id="4" name="Slide Number Placeholder 3">
            <a:extLst>
              <a:ext uri="{FF2B5EF4-FFF2-40B4-BE49-F238E27FC236}">
                <a16:creationId xmlns:a16="http://schemas.microsoft.com/office/drawing/2014/main" id="{DB2D4F49-740E-427D-B23E-DC307157AF02}"/>
              </a:ext>
            </a:extLst>
          </p:cNvPr>
          <p:cNvSpPr>
            <a:spLocks noGrp="1"/>
          </p:cNvSpPr>
          <p:nvPr>
            <p:ph type="sldNum" sz="quarter" idx="12"/>
          </p:nvPr>
        </p:nvSpPr>
        <p:spPr/>
        <p:txBody>
          <a:bodyPr/>
          <a:lstStyle/>
          <a:p>
            <a:fld id="{A87DF1DD-216E-4466-B717-B7472461ED5C}" type="slidenum">
              <a:rPr lang="en-US" smtClean="0"/>
              <a:t>23</a:t>
            </a:fld>
            <a:endParaRPr lang="en-US" dirty="0"/>
          </a:p>
        </p:txBody>
      </p:sp>
    </p:spTree>
    <p:extLst>
      <p:ext uri="{BB962C8B-B14F-4D97-AF65-F5344CB8AC3E}">
        <p14:creationId xmlns:p14="http://schemas.microsoft.com/office/powerpoint/2010/main" val="283783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603C-067E-4873-B34E-265DAB476F2B}"/>
              </a:ext>
            </a:extLst>
          </p:cNvPr>
          <p:cNvSpPr>
            <a:spLocks noGrp="1"/>
          </p:cNvSpPr>
          <p:nvPr>
            <p:ph type="title"/>
          </p:nvPr>
        </p:nvSpPr>
        <p:spPr/>
        <p:txBody>
          <a:bodyPr>
            <a:normAutofit/>
          </a:bodyPr>
          <a:lstStyle/>
          <a:p>
            <a:r>
              <a:rPr lang="en-US" sz="1800" dirty="0"/>
              <a:t>Declaration Sample (continued)</a:t>
            </a:r>
          </a:p>
        </p:txBody>
      </p:sp>
      <p:pic>
        <p:nvPicPr>
          <p:cNvPr id="5" name="Picture 4">
            <a:extLst>
              <a:ext uri="{FF2B5EF4-FFF2-40B4-BE49-F238E27FC236}">
                <a16:creationId xmlns:a16="http://schemas.microsoft.com/office/drawing/2014/main" id="{71D9103F-E23E-4858-A8A5-036BDABBC3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700" y="381472"/>
            <a:ext cx="2635869" cy="882977"/>
          </a:xfrm>
          <a:prstGeom prst="rect">
            <a:avLst/>
          </a:prstGeom>
        </p:spPr>
      </p:pic>
      <p:pic>
        <p:nvPicPr>
          <p:cNvPr id="6" name="Picture 5">
            <a:extLst>
              <a:ext uri="{FF2B5EF4-FFF2-40B4-BE49-F238E27FC236}">
                <a16:creationId xmlns:a16="http://schemas.microsoft.com/office/drawing/2014/main" id="{2F3F701C-59ED-4779-84D3-298960A4987C}"/>
              </a:ext>
            </a:extLst>
          </p:cNvPr>
          <p:cNvPicPr>
            <a:picLocks noChangeAspect="1"/>
          </p:cNvPicPr>
          <p:nvPr/>
        </p:nvPicPr>
        <p:blipFill>
          <a:blip r:embed="rId3"/>
          <a:stretch>
            <a:fillRect/>
          </a:stretch>
        </p:blipFill>
        <p:spPr>
          <a:xfrm>
            <a:off x="3906871" y="381471"/>
            <a:ext cx="4841763" cy="5927049"/>
          </a:xfrm>
          <a:prstGeom prst="rect">
            <a:avLst/>
          </a:prstGeom>
        </p:spPr>
      </p:pic>
      <p:sp>
        <p:nvSpPr>
          <p:cNvPr id="3" name="Slide Number Placeholder 2">
            <a:extLst>
              <a:ext uri="{FF2B5EF4-FFF2-40B4-BE49-F238E27FC236}">
                <a16:creationId xmlns:a16="http://schemas.microsoft.com/office/drawing/2014/main" id="{1C71EBB8-621A-4534-B365-564657A2D7E6}"/>
              </a:ext>
            </a:extLst>
          </p:cNvPr>
          <p:cNvSpPr>
            <a:spLocks noGrp="1"/>
          </p:cNvSpPr>
          <p:nvPr>
            <p:ph type="sldNum" sz="quarter" idx="12"/>
          </p:nvPr>
        </p:nvSpPr>
        <p:spPr/>
        <p:txBody>
          <a:bodyPr/>
          <a:lstStyle/>
          <a:p>
            <a:fld id="{A87DF1DD-216E-4466-B717-B7472461ED5C}" type="slidenum">
              <a:rPr lang="en-US" smtClean="0"/>
              <a:t>24</a:t>
            </a:fld>
            <a:endParaRPr lang="en-US" dirty="0"/>
          </a:p>
        </p:txBody>
      </p:sp>
    </p:spTree>
    <p:extLst>
      <p:ext uri="{BB962C8B-B14F-4D97-AF65-F5344CB8AC3E}">
        <p14:creationId xmlns:p14="http://schemas.microsoft.com/office/powerpoint/2010/main" val="1216159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a:xfrm>
            <a:off x="800099" y="1039551"/>
            <a:ext cx="7543801" cy="806183"/>
          </a:xfrm>
        </p:spPr>
        <p:txBody>
          <a:bodyPr>
            <a:noAutofit/>
          </a:bodyPr>
          <a:lstStyle/>
          <a:p>
            <a:r>
              <a:rPr lang="en-US" dirty="0"/>
              <a:t>Eligible Uses of HEAP Funds</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00099" y="1837501"/>
            <a:ext cx="7543801" cy="4471176"/>
          </a:xfrm>
        </p:spPr>
        <p:txBody>
          <a:bodyPr>
            <a:normAutofit/>
          </a:bodyPr>
          <a:lstStyle/>
          <a:p>
            <a:pPr lvl="1">
              <a:buFont typeface="Wingdings" panose="05000000000000000000" pitchFamily="2" charset="2"/>
              <a:buChar char="§"/>
            </a:pPr>
            <a:r>
              <a:rPr lang="en-US" sz="2000" dirty="0"/>
              <a:t>HEAP funds are intended to provide immediate emergency assistance to people experiencing homelessness or at imminent risk of homelessness.  </a:t>
            </a:r>
          </a:p>
          <a:p>
            <a:pPr lvl="1">
              <a:buFont typeface="Wingdings" panose="05000000000000000000" pitchFamily="2" charset="2"/>
              <a:buChar char="§"/>
            </a:pPr>
            <a:r>
              <a:rPr lang="en-US" sz="2000" dirty="0"/>
              <a:t>The parameters of the program are intentionally broad to allow local communities to be creative and craft programs that meet the specific needs that have been identified.</a:t>
            </a:r>
          </a:p>
          <a:p>
            <a:pPr lvl="1">
              <a:buFont typeface="Wingdings" panose="05000000000000000000" pitchFamily="2" charset="2"/>
              <a:buChar char="§"/>
            </a:pPr>
            <a:r>
              <a:rPr lang="en-US" sz="2000" dirty="0"/>
              <a:t>Applicants will include in their proposals how the proposed activity is directly related to providing immediate emergency assistance to people experiencing homelessness or at imminent risk of homelessness. </a:t>
            </a:r>
          </a:p>
          <a:p>
            <a:pPr lvl="1">
              <a:buFont typeface="Wingdings" panose="05000000000000000000" pitchFamily="2" charset="2"/>
              <a:buChar char="§"/>
            </a:pPr>
            <a:r>
              <a:rPr lang="en-US" sz="2000" dirty="0"/>
              <a:t>The uses must align with California’s Housing First policy. </a:t>
            </a:r>
          </a:p>
          <a:p>
            <a:pPr marL="201168" lvl="1" indent="0">
              <a:buNone/>
            </a:pPr>
            <a:endParaRPr lang="en-US" sz="2000" dirty="0"/>
          </a:p>
          <a:p>
            <a:pPr lvl="1">
              <a:buFont typeface="Wingdings" panose="05000000000000000000" pitchFamily="2" charset="2"/>
              <a:buChar char="§"/>
            </a:pPr>
            <a:endParaRPr lang="en-US" sz="1700"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marL="201168" lvl="1" indent="0">
              <a:buNone/>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B0F6518C-A02E-4858-8FB4-92F147243ABA}"/>
              </a:ext>
            </a:extLst>
          </p:cNvPr>
          <p:cNvSpPr>
            <a:spLocks noGrp="1"/>
          </p:cNvSpPr>
          <p:nvPr>
            <p:ph type="sldNum" sz="quarter" idx="12"/>
          </p:nvPr>
        </p:nvSpPr>
        <p:spPr/>
        <p:txBody>
          <a:bodyPr/>
          <a:lstStyle/>
          <a:p>
            <a:fld id="{A87DF1DD-216E-4466-B717-B7472461ED5C}" type="slidenum">
              <a:rPr lang="en-US" smtClean="0"/>
              <a:t>25</a:t>
            </a:fld>
            <a:endParaRPr lang="en-US" dirty="0"/>
          </a:p>
        </p:txBody>
      </p:sp>
    </p:spTree>
    <p:extLst>
      <p:ext uri="{BB962C8B-B14F-4D97-AF65-F5344CB8AC3E}">
        <p14:creationId xmlns:p14="http://schemas.microsoft.com/office/powerpoint/2010/main" val="77588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a:xfrm>
            <a:off x="800099" y="1039551"/>
            <a:ext cx="7543801" cy="806183"/>
          </a:xfrm>
        </p:spPr>
        <p:txBody>
          <a:bodyPr>
            <a:noAutofit/>
          </a:bodyPr>
          <a:lstStyle/>
          <a:p>
            <a:r>
              <a:rPr lang="en-US" dirty="0"/>
              <a:t>Eligible Uses of HEAP Funds</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4"/>
            <a:ext cx="7543801" cy="4446009"/>
          </a:xfrm>
        </p:spPr>
        <p:txBody>
          <a:bodyPr>
            <a:normAutofit fontScale="92500" lnSpcReduction="10000"/>
          </a:bodyPr>
          <a:lstStyle/>
          <a:p>
            <a:pPr marL="384048">
              <a:spcBef>
                <a:spcPts val="400"/>
              </a:spcBef>
              <a:buFont typeface="Wingdings" panose="05000000000000000000" pitchFamily="2" charset="2"/>
              <a:buChar char="§"/>
            </a:pPr>
            <a:r>
              <a:rPr lang="en-US" dirty="0"/>
              <a:t>Examples include, but are not limited to:</a:t>
            </a:r>
          </a:p>
          <a:p>
            <a:pPr marL="676656" lvl="1">
              <a:spcBef>
                <a:spcPts val="400"/>
              </a:spcBef>
              <a:buFont typeface="Wingdings" panose="05000000000000000000" pitchFamily="2" charset="2"/>
              <a:buChar char="§"/>
            </a:pPr>
            <a:r>
              <a:rPr lang="en-US" sz="1900" b="1" dirty="0"/>
              <a:t>Services: </a:t>
            </a:r>
            <a:r>
              <a:rPr lang="en-US" sz="1900" dirty="0"/>
              <a:t>Street outreach, health and safety education, criminal justice diversion programs, homelessness prevention activities, and other service activities.</a:t>
            </a:r>
          </a:p>
          <a:p>
            <a:pPr marL="676656" lvl="1">
              <a:spcBef>
                <a:spcPts val="400"/>
              </a:spcBef>
              <a:buFont typeface="Wingdings" panose="05000000000000000000" pitchFamily="2" charset="2"/>
              <a:buChar char="§"/>
            </a:pPr>
            <a:r>
              <a:rPr lang="en-US" sz="1900" b="1" dirty="0"/>
              <a:t>Rental assistance or subsidies: </a:t>
            </a:r>
            <a:r>
              <a:rPr lang="en-US" sz="1900" dirty="0"/>
              <a:t>Housing vouchers, rapid re-housing programs, flexible housing subsidy funds, and eviction prevention strategies.</a:t>
            </a:r>
          </a:p>
          <a:p>
            <a:pPr marL="676656" lvl="1">
              <a:spcBef>
                <a:spcPts val="400"/>
              </a:spcBef>
              <a:buFont typeface="Wingdings" panose="05000000000000000000" pitchFamily="2" charset="2"/>
              <a:buChar char="§"/>
            </a:pPr>
            <a:r>
              <a:rPr lang="en-US" sz="1900" b="1" dirty="0"/>
              <a:t>Capital improvements: </a:t>
            </a:r>
            <a:r>
              <a:rPr lang="en-US" sz="1900" dirty="0"/>
              <a:t>Emergency shelter, navigation centers, transitional housing, permanent supportive housing, small/tiny houses, and improvements to current structures that serve homeless individuals and families. Some communities are discussing solutions to address homelessness and the public health crisis by using funds for handwashing stations or public toilet and shower facilities.</a:t>
            </a:r>
          </a:p>
          <a:p>
            <a:pPr marL="676656" lvl="1">
              <a:spcBef>
                <a:spcPts val="400"/>
              </a:spcBef>
              <a:buFont typeface="Wingdings" panose="05000000000000000000" pitchFamily="2" charset="2"/>
              <a:buChar char="§"/>
            </a:pPr>
            <a:r>
              <a:rPr lang="en-US" sz="1900" b="1" dirty="0">
                <a:cs typeface="Arial" panose="020B0604020202020204" pitchFamily="34" charset="0"/>
              </a:rPr>
              <a:t>Administrative costs:  </a:t>
            </a:r>
            <a:r>
              <a:rPr lang="en-US" sz="1900" dirty="0">
                <a:cs typeface="Arial" panose="020B0604020202020204" pitchFamily="34" charset="0"/>
              </a:rPr>
              <a:t>are allowed, but capped at five percent of program funds.  This does not include staff costs directly related to carrying out program activities.</a:t>
            </a:r>
          </a:p>
          <a:p>
            <a:pPr marL="676656" lvl="1">
              <a:spcBef>
                <a:spcPts val="400"/>
              </a:spcBef>
              <a:buFont typeface="Wingdings" panose="05000000000000000000" pitchFamily="2" charset="2"/>
              <a:buChar char="§"/>
            </a:pPr>
            <a:r>
              <a:rPr lang="en-US" sz="1900" b="1" dirty="0">
                <a:cs typeface="Arial" panose="020B0604020202020204" pitchFamily="34" charset="0"/>
              </a:rPr>
              <a:t>Other</a:t>
            </a:r>
          </a:p>
          <a:p>
            <a:pPr marL="676656" lvl="1">
              <a:spcBef>
                <a:spcPts val="400"/>
              </a:spcBef>
              <a:buFont typeface="Wingdings" panose="05000000000000000000" pitchFamily="2" charset="2"/>
              <a:buChar char="§"/>
            </a:pPr>
            <a:endParaRPr lang="en-US" sz="2000" dirty="0"/>
          </a:p>
          <a:p>
            <a:pPr marL="201168" lvl="1" indent="0">
              <a:buNone/>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495A8C7A-FE63-4967-BBA3-83482CB6AA23}"/>
              </a:ext>
            </a:extLst>
          </p:cNvPr>
          <p:cNvSpPr>
            <a:spLocks noGrp="1"/>
          </p:cNvSpPr>
          <p:nvPr>
            <p:ph type="sldNum" sz="quarter" idx="12"/>
          </p:nvPr>
        </p:nvSpPr>
        <p:spPr/>
        <p:txBody>
          <a:bodyPr/>
          <a:lstStyle/>
          <a:p>
            <a:fld id="{A87DF1DD-216E-4466-B717-B7472461ED5C}" type="slidenum">
              <a:rPr lang="en-US" smtClean="0"/>
              <a:t>26</a:t>
            </a:fld>
            <a:endParaRPr lang="en-US" dirty="0"/>
          </a:p>
        </p:txBody>
      </p:sp>
    </p:spTree>
    <p:extLst>
      <p:ext uri="{BB962C8B-B14F-4D97-AF65-F5344CB8AC3E}">
        <p14:creationId xmlns:p14="http://schemas.microsoft.com/office/powerpoint/2010/main" val="651784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Homeless Youth Set Aside</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p:txBody>
          <a:bodyPr>
            <a:normAutofit/>
          </a:bodyPr>
          <a:lstStyle/>
          <a:p>
            <a:pPr marL="384048" lvl="2">
              <a:lnSpc>
                <a:spcPct val="100000"/>
              </a:lnSpc>
              <a:buFont typeface="Wingdings" panose="05000000000000000000" pitchFamily="2" charset="2"/>
              <a:buChar char="§"/>
            </a:pPr>
            <a:r>
              <a:rPr lang="en-US" sz="2000" dirty="0">
                <a:cs typeface="Arial" panose="020B0604020202020204" pitchFamily="34" charset="0"/>
              </a:rPr>
              <a:t>At least five percent of HEAP funds must be used to establish or expand services meeting the needs of homeless youth or youth at risk of homelessness.</a:t>
            </a:r>
          </a:p>
          <a:p>
            <a:pPr marL="384048" lvl="2">
              <a:lnSpc>
                <a:spcPct val="100000"/>
              </a:lnSpc>
              <a:buFont typeface="Wingdings" panose="05000000000000000000" pitchFamily="2" charset="2"/>
              <a:buChar char="§"/>
            </a:pPr>
            <a:r>
              <a:rPr lang="en-US" sz="2000" dirty="0">
                <a:cs typeface="Arial" panose="020B0604020202020204" pitchFamily="34" charset="0"/>
              </a:rPr>
              <a:t>5 percent is the MINIMUM, there is no maximum.</a:t>
            </a:r>
          </a:p>
          <a:p>
            <a:pPr lvl="1">
              <a:buFont typeface="Wingdings" panose="05000000000000000000" pitchFamily="2" charset="2"/>
              <a:buChar char="§"/>
            </a:pPr>
            <a:r>
              <a:rPr lang="en-US" sz="2000" dirty="0">
                <a:cs typeface="Arial" panose="020B0604020202020204" pitchFamily="34" charset="0"/>
              </a:rPr>
              <a:t>The HEAP team encourages and expects local CoCs and large cities to work with youth advocates and youth service providers to determine the most appropriate services for this target population.</a:t>
            </a:r>
          </a:p>
          <a:p>
            <a:pPr lvl="1">
              <a:buFont typeface="Wingdings" panose="05000000000000000000" pitchFamily="2" charset="2"/>
              <a:buChar char="§"/>
            </a:pPr>
            <a:r>
              <a:rPr lang="en-US" sz="2000" dirty="0"/>
              <a:t>Consistent with other state and federal definitions, HCFC considers “homeless youth” to mean an unaccompanied homeless individual who is not older than 24, for purposes of HEAP. Homeless individuals not older than 24 who are parents are included in this definition.</a:t>
            </a:r>
          </a:p>
          <a:p>
            <a:pPr lvl="1">
              <a:buFont typeface="Wingdings" panose="05000000000000000000" pitchFamily="2" charset="2"/>
              <a:buChar char="§"/>
            </a:pPr>
            <a:endParaRPr lang="en-US" sz="2000" dirty="0"/>
          </a:p>
          <a:p>
            <a:pPr marL="384048" lvl="2" indent="0">
              <a:buNone/>
            </a:pPr>
            <a:endParaRPr lang="en-US" dirty="0"/>
          </a:p>
          <a:p>
            <a:pPr marL="201168" lvl="1" indent="0">
              <a:buNone/>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2291240A-3F3C-488B-9BE5-7C5700AD3E18}"/>
              </a:ext>
            </a:extLst>
          </p:cNvPr>
          <p:cNvSpPr>
            <a:spLocks noGrp="1"/>
          </p:cNvSpPr>
          <p:nvPr>
            <p:ph type="sldNum" sz="quarter" idx="12"/>
          </p:nvPr>
        </p:nvSpPr>
        <p:spPr/>
        <p:txBody>
          <a:bodyPr/>
          <a:lstStyle/>
          <a:p>
            <a:fld id="{A87DF1DD-216E-4466-B717-B7472461ED5C}" type="slidenum">
              <a:rPr lang="en-US" smtClean="0"/>
              <a:t>27</a:t>
            </a:fld>
            <a:endParaRPr lang="en-US" dirty="0"/>
          </a:p>
        </p:txBody>
      </p:sp>
    </p:spTree>
    <p:extLst>
      <p:ext uri="{BB962C8B-B14F-4D97-AF65-F5344CB8AC3E}">
        <p14:creationId xmlns:p14="http://schemas.microsoft.com/office/powerpoint/2010/main" val="2735434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Ineligible Uses of HEAP Funds</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3"/>
            <a:ext cx="7543801" cy="4479565"/>
          </a:xfrm>
        </p:spPr>
        <p:txBody>
          <a:bodyPr>
            <a:normAutofit fontScale="85000" lnSpcReduction="10000"/>
          </a:bodyPr>
          <a:lstStyle/>
          <a:p>
            <a:pPr marL="384048" indent="-182880">
              <a:lnSpc>
                <a:spcPct val="110000"/>
              </a:lnSpc>
              <a:spcBef>
                <a:spcPts val="200"/>
              </a:spcBef>
              <a:spcAft>
                <a:spcPts val="400"/>
              </a:spcAft>
              <a:buFont typeface="Wingdings" panose="05000000000000000000" pitchFamily="2" charset="2"/>
              <a:buChar char="§"/>
            </a:pPr>
            <a:r>
              <a:rPr lang="en-US" sz="2400" dirty="0"/>
              <a:t>Generally, if HEAP funds are used to pay for activities that serve homeless individuals or families or those at imminent risk of homelessness, the uses are allowed, with the following restrictions: </a:t>
            </a:r>
          </a:p>
          <a:p>
            <a:pPr marL="676656" lvl="1">
              <a:lnSpc>
                <a:spcPct val="110000"/>
              </a:lnSpc>
              <a:buFont typeface="Wingdings" panose="05000000000000000000" pitchFamily="2" charset="2"/>
              <a:buChar char="§"/>
            </a:pPr>
            <a:r>
              <a:rPr lang="en-US" sz="1900" dirty="0"/>
              <a:t>Jurisdictions that have not declared a shelter crisis </a:t>
            </a:r>
            <a:r>
              <a:rPr lang="en-US" sz="1900" b="1" dirty="0"/>
              <a:t>may not</a:t>
            </a:r>
            <a:r>
              <a:rPr lang="en-US" sz="1900" dirty="0"/>
              <a:t> be the direct recipient of HEAP funding.</a:t>
            </a:r>
          </a:p>
          <a:p>
            <a:pPr marL="676656" lvl="1">
              <a:lnSpc>
                <a:spcPct val="110000"/>
              </a:lnSpc>
              <a:buFont typeface="Wingdings" panose="05000000000000000000" pitchFamily="2" charset="2"/>
              <a:buChar char="§"/>
            </a:pPr>
            <a:r>
              <a:rPr lang="en-US" sz="1900" dirty="0"/>
              <a:t>CoCs, cities, counties, and nonprofit organizations </a:t>
            </a:r>
            <a:r>
              <a:rPr lang="en-US" sz="1900" b="1" dirty="0"/>
              <a:t>may not</a:t>
            </a:r>
            <a:r>
              <a:rPr lang="en-US" sz="1900" dirty="0"/>
              <a:t> use HEAP funds for capital projects, such as building or expanding a shelter or navigation center, or for rental assistance, within a jurisdiction that has not declared a shelter crisis.</a:t>
            </a:r>
          </a:p>
          <a:p>
            <a:pPr marL="676656" lvl="1">
              <a:lnSpc>
                <a:spcPct val="110000"/>
              </a:lnSpc>
              <a:buFont typeface="Wingdings" panose="05000000000000000000" pitchFamily="2" charset="2"/>
              <a:buChar char="§"/>
            </a:pPr>
            <a:r>
              <a:rPr lang="en-US" sz="1900" dirty="0"/>
              <a:t>HEAP funds</a:t>
            </a:r>
            <a:r>
              <a:rPr lang="en-US" sz="1900" b="1" dirty="0"/>
              <a:t> cannot</a:t>
            </a:r>
            <a:r>
              <a:rPr lang="en-US" sz="1900" dirty="0"/>
              <a:t> be used to fund HMIS infrastructure or improvements.</a:t>
            </a:r>
          </a:p>
          <a:p>
            <a:pPr marL="676656" lvl="1">
              <a:lnSpc>
                <a:spcPct val="110000"/>
              </a:lnSpc>
              <a:buFont typeface="Wingdings" panose="05000000000000000000" pitchFamily="2" charset="2"/>
              <a:buChar char="§"/>
            </a:pPr>
            <a:r>
              <a:rPr lang="en-US" sz="1900" dirty="0"/>
              <a:t>HEAP funds </a:t>
            </a:r>
            <a:r>
              <a:rPr lang="en-US" sz="1900" b="1" dirty="0"/>
              <a:t>cannot</a:t>
            </a:r>
            <a:r>
              <a:rPr lang="en-US" sz="1900" dirty="0"/>
              <a:t> be used to create a strategic plan for addressing homelessness.</a:t>
            </a:r>
          </a:p>
          <a:p>
            <a:pPr marL="676656" lvl="1">
              <a:lnSpc>
                <a:spcPct val="110000"/>
              </a:lnSpc>
              <a:buFont typeface="Wingdings" panose="05000000000000000000" pitchFamily="2" charset="2"/>
              <a:buChar char="§"/>
            </a:pPr>
            <a:r>
              <a:rPr lang="en-US" sz="1900" dirty="0"/>
              <a:t>HEAP funds </a:t>
            </a:r>
            <a:r>
              <a:rPr lang="en-US" sz="1900" b="1" dirty="0"/>
              <a:t>cannot</a:t>
            </a:r>
            <a:r>
              <a:rPr lang="en-US" sz="1900" dirty="0"/>
              <a:t> be expended after June 30, 2021. Any long-term projects that would require payment after that date are not appropriate uses of HEAP funds.</a:t>
            </a:r>
          </a:p>
          <a:p>
            <a:pPr marL="676656" lvl="1">
              <a:lnSpc>
                <a:spcPct val="110000"/>
              </a:lnSpc>
              <a:buFont typeface="Wingdings" panose="05000000000000000000" pitchFamily="2" charset="2"/>
              <a:buChar char="§"/>
            </a:pPr>
            <a:r>
              <a:rPr lang="en-US" sz="1900" dirty="0"/>
              <a:t>Expenditures not intended for the purposes of providing aid for persons who are homeless or at imminent risk of homelessness are not appropriate uses of HEAP funds.</a:t>
            </a:r>
          </a:p>
          <a:p>
            <a:pPr marL="201168" indent="0">
              <a:lnSpc>
                <a:spcPct val="100000"/>
              </a:lnSpc>
              <a:spcBef>
                <a:spcPts val="200"/>
              </a:spcBef>
              <a:spcAft>
                <a:spcPts val="400"/>
              </a:spcAft>
              <a:buNone/>
            </a:pPr>
            <a:endParaRPr lang="en-US" sz="2000" dirty="0"/>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a:p>
            <a:pPr marL="384048" lvl="2" indent="0">
              <a:buNone/>
            </a:pPr>
            <a:endParaRPr lang="en-US" dirty="0"/>
          </a:p>
          <a:p>
            <a:pPr marL="201168" lvl="1" indent="0">
              <a:buNone/>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4A8948CA-73B3-4EB5-BE86-42A19F25316F}"/>
              </a:ext>
            </a:extLst>
          </p:cNvPr>
          <p:cNvSpPr>
            <a:spLocks noGrp="1"/>
          </p:cNvSpPr>
          <p:nvPr>
            <p:ph type="sldNum" sz="quarter" idx="12"/>
          </p:nvPr>
        </p:nvSpPr>
        <p:spPr/>
        <p:txBody>
          <a:bodyPr/>
          <a:lstStyle/>
          <a:p>
            <a:fld id="{A87DF1DD-216E-4466-B717-B7472461ED5C}" type="slidenum">
              <a:rPr lang="en-US" smtClean="0"/>
              <a:t>28</a:t>
            </a:fld>
            <a:endParaRPr lang="en-US" dirty="0"/>
          </a:p>
        </p:txBody>
      </p:sp>
    </p:spTree>
    <p:extLst>
      <p:ext uri="{BB962C8B-B14F-4D97-AF65-F5344CB8AC3E}">
        <p14:creationId xmlns:p14="http://schemas.microsoft.com/office/powerpoint/2010/main" val="2682184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Technical Assistance</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3"/>
            <a:ext cx="7543801" cy="4462787"/>
          </a:xfrm>
        </p:spPr>
        <p:txBody>
          <a:bodyPr>
            <a:normAutofit/>
          </a:bodyPr>
          <a:lstStyle/>
          <a:p>
            <a:pPr lvl="1">
              <a:buFont typeface="Wingdings" panose="05000000000000000000" pitchFamily="2" charset="2"/>
              <a:buChar char="§"/>
            </a:pPr>
            <a:r>
              <a:rPr lang="en-US" sz="2000" dirty="0"/>
              <a:t>HCFC will provide ongoing technical assistance and training to support CoCs and large cities.</a:t>
            </a:r>
          </a:p>
          <a:p>
            <a:pPr lvl="1">
              <a:buFont typeface="Wingdings" panose="05000000000000000000" pitchFamily="2" charset="2"/>
              <a:buChar char="§"/>
            </a:pPr>
            <a:r>
              <a:rPr lang="en-US" sz="2000" dirty="0"/>
              <a:t>Housing and Community Development (HCD) and HCFC have scheduled workshops to provide information (see schedule).</a:t>
            </a:r>
          </a:p>
          <a:p>
            <a:pPr lvl="1">
              <a:buFont typeface="Wingdings" panose="05000000000000000000" pitchFamily="2" charset="2"/>
              <a:buChar char="§"/>
            </a:pPr>
            <a:r>
              <a:rPr lang="en-US" sz="2000" dirty="0"/>
              <a:t>HCFC will schedule additional workshops and webinars.</a:t>
            </a:r>
          </a:p>
          <a:p>
            <a:pPr marL="201168" lvl="1" indent="0">
              <a:buNone/>
            </a:pPr>
            <a:endParaRPr lang="en-US" sz="2000" dirty="0"/>
          </a:p>
          <a:p>
            <a:pPr marL="201168" lvl="1" indent="0">
              <a:buNone/>
            </a:pPr>
            <a:endParaRPr lang="en-US" sz="2000" dirty="0"/>
          </a:p>
          <a:p>
            <a:pPr marL="201168" lvl="1" indent="0">
              <a:buNone/>
            </a:pPr>
            <a:endParaRPr lang="en-US" sz="2000" dirty="0"/>
          </a:p>
          <a:p>
            <a:pPr marL="201168" lvl="1" indent="0">
              <a:buNone/>
            </a:pPr>
            <a:endParaRPr lang="en-US" sz="2000" dirty="0"/>
          </a:p>
          <a:p>
            <a:pPr marL="201168" lvl="1" indent="0">
              <a:buNone/>
            </a:pPr>
            <a:endParaRPr lang="en-US" sz="2000" dirty="0"/>
          </a:p>
          <a:p>
            <a:pPr marL="201168" lvl="1" indent="0">
              <a:buNone/>
            </a:pPr>
            <a:endParaRPr lang="en-US" sz="2000" dirty="0"/>
          </a:p>
          <a:p>
            <a:pPr marL="201168" lvl="1" indent="0">
              <a:buNone/>
            </a:pPr>
            <a:endParaRPr lang="en-US" sz="2000"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58941AAA-000D-4FE6-832F-C2728F865C4C}"/>
              </a:ext>
            </a:extLst>
          </p:cNvPr>
          <p:cNvSpPr>
            <a:spLocks noGrp="1"/>
          </p:cNvSpPr>
          <p:nvPr>
            <p:ph type="sldNum" sz="quarter" idx="12"/>
          </p:nvPr>
        </p:nvSpPr>
        <p:spPr/>
        <p:txBody>
          <a:bodyPr/>
          <a:lstStyle/>
          <a:p>
            <a:fld id="{A87DF1DD-216E-4466-B717-B7472461ED5C}" type="slidenum">
              <a:rPr lang="en-US" smtClean="0"/>
              <a:t>29</a:t>
            </a:fld>
            <a:endParaRPr lang="en-US" dirty="0"/>
          </a:p>
        </p:txBody>
      </p:sp>
    </p:spTree>
    <p:extLst>
      <p:ext uri="{BB962C8B-B14F-4D97-AF65-F5344CB8AC3E}">
        <p14:creationId xmlns:p14="http://schemas.microsoft.com/office/powerpoint/2010/main" val="95921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SB 850 Overview</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p:txBody>
          <a:bodyPr>
            <a:normAutofit/>
          </a:bodyPr>
          <a:lstStyle/>
          <a:p>
            <a:pPr lvl="1">
              <a:buFont typeface="Wingdings" panose="05000000000000000000" pitchFamily="2" charset="2"/>
              <a:buChar char="§"/>
            </a:pPr>
            <a:r>
              <a:rPr lang="en-US" sz="2000" dirty="0"/>
              <a:t>Moves the Homeless Coordinating and Financing Council (HCFC) from Department of Housing and Community Development (HCD) to the Business, Consumer Services and Housing Agency (BCSH).</a:t>
            </a:r>
          </a:p>
          <a:p>
            <a:pPr lvl="1">
              <a:buFont typeface="Wingdings" panose="05000000000000000000" pitchFamily="2" charset="2"/>
              <a:buChar char="§"/>
            </a:pPr>
            <a:r>
              <a:rPr lang="en-US" sz="2000" dirty="0"/>
              <a:t>Designates the Secretary of BCSH as Chair of the HCFC.</a:t>
            </a:r>
          </a:p>
          <a:p>
            <a:pPr lvl="1">
              <a:buFont typeface="Wingdings" panose="05000000000000000000" pitchFamily="2" charset="2"/>
              <a:buChar char="§"/>
            </a:pPr>
            <a:r>
              <a:rPr lang="en-US" sz="2000" dirty="0"/>
              <a:t>Adds representative to the HCFC from the Department of Transportation and a formerly homeless youth who lives in California. </a:t>
            </a:r>
          </a:p>
          <a:p>
            <a:pPr lvl="1">
              <a:buFont typeface="Wingdings" panose="05000000000000000000" pitchFamily="2" charset="2"/>
              <a:buChar char="§"/>
            </a:pPr>
            <a:r>
              <a:rPr lang="en-US" sz="2000" dirty="0"/>
              <a:t>Provides permanent staff under BCSH to support HCFC mandates  </a:t>
            </a:r>
          </a:p>
          <a:p>
            <a:pPr lvl="1">
              <a:buFont typeface="Wingdings" panose="05000000000000000000" pitchFamily="2" charset="2"/>
              <a:buChar char="§"/>
            </a:pPr>
            <a:r>
              <a:rPr lang="en-US" sz="2000" dirty="0"/>
              <a:t>Establishes the Homeless Emergency Aid Program (HEAP) for purposes of providing localities with one-time flexible block grant funds to address their immediate homelessness challenges. </a:t>
            </a:r>
          </a:p>
          <a:p>
            <a:pPr lvl="1">
              <a:buFont typeface="Wingdings" panose="05000000000000000000" pitchFamily="2" charset="2"/>
              <a:buChar char="§"/>
            </a:pPr>
            <a:endParaRPr lang="en-US" dirty="0"/>
          </a:p>
          <a:p>
            <a:pPr marL="384048" lvl="2" indent="0">
              <a:buNone/>
            </a:pPr>
            <a:endParaRPr lang="en-US" dirty="0"/>
          </a:p>
          <a:p>
            <a:pPr marL="201168" lvl="1" indent="0">
              <a:buNone/>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22AF95D9-4E8C-45E7-A757-067A1384CE32}"/>
              </a:ext>
            </a:extLst>
          </p:cNvPr>
          <p:cNvSpPr>
            <a:spLocks noGrp="1"/>
          </p:cNvSpPr>
          <p:nvPr>
            <p:ph type="sldNum" sz="quarter" idx="12"/>
          </p:nvPr>
        </p:nvSpPr>
        <p:spPr/>
        <p:txBody>
          <a:bodyPr/>
          <a:lstStyle/>
          <a:p>
            <a:fld id="{A87DF1DD-216E-4466-B717-B7472461ED5C}" type="slidenum">
              <a:rPr lang="en-US" smtClean="0"/>
              <a:t>3</a:t>
            </a:fld>
            <a:endParaRPr lang="en-US" dirty="0"/>
          </a:p>
        </p:txBody>
      </p:sp>
    </p:spTree>
    <p:extLst>
      <p:ext uri="{BB962C8B-B14F-4D97-AF65-F5344CB8AC3E}">
        <p14:creationId xmlns:p14="http://schemas.microsoft.com/office/powerpoint/2010/main" val="460139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767751" y="1232109"/>
            <a:ext cx="7599009" cy="4636985"/>
          </a:xfrm>
        </p:spPr>
        <p:txBody>
          <a:bodyPr>
            <a:normAutofit/>
          </a:bodyPr>
          <a:lstStyle/>
          <a:p>
            <a:pPr marL="0" indent="0">
              <a:buNone/>
            </a:pPr>
            <a:endParaRPr lang="en-US" dirty="0"/>
          </a:p>
          <a:p>
            <a:pPr lvl="1">
              <a:buFont typeface="Wingdings" panose="05000000000000000000" pitchFamily="2" charset="2"/>
              <a:buChar char="§"/>
            </a:pPr>
            <a:endParaRPr lang="en-US" dirty="0"/>
          </a:p>
          <a:p>
            <a:pPr>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graphicFrame>
        <p:nvGraphicFramePr>
          <p:cNvPr id="6" name="Table 5">
            <a:extLst>
              <a:ext uri="{FF2B5EF4-FFF2-40B4-BE49-F238E27FC236}">
                <a16:creationId xmlns:a16="http://schemas.microsoft.com/office/drawing/2014/main" id="{5262897D-CC87-4654-8C82-F68737E65ADF}"/>
              </a:ext>
            </a:extLst>
          </p:cNvPr>
          <p:cNvGraphicFramePr>
            <a:graphicFrameLocks noGrp="1"/>
          </p:cNvGraphicFramePr>
          <p:nvPr>
            <p:extLst>
              <p:ext uri="{D42A27DB-BD31-4B8C-83A1-F6EECF244321}">
                <p14:modId xmlns:p14="http://schemas.microsoft.com/office/powerpoint/2010/main" val="99959057"/>
              </p:ext>
            </p:extLst>
          </p:nvPr>
        </p:nvGraphicFramePr>
        <p:xfrm>
          <a:off x="3698176" y="385894"/>
          <a:ext cx="5370949" cy="5914237"/>
        </p:xfrm>
        <a:graphic>
          <a:graphicData uri="http://schemas.openxmlformats.org/drawingml/2006/table">
            <a:tbl>
              <a:tblPr firstRow="1" firstCol="1" bandRow="1">
                <a:tableStyleId>{5C22544A-7EE6-4342-B048-85BDC9FD1C3A}</a:tableStyleId>
              </a:tblPr>
              <a:tblGrid>
                <a:gridCol w="884524">
                  <a:extLst>
                    <a:ext uri="{9D8B030D-6E8A-4147-A177-3AD203B41FA5}">
                      <a16:colId xmlns:a16="http://schemas.microsoft.com/office/drawing/2014/main" val="537423321"/>
                    </a:ext>
                  </a:extLst>
                </a:gridCol>
                <a:gridCol w="991828">
                  <a:extLst>
                    <a:ext uri="{9D8B030D-6E8A-4147-A177-3AD203B41FA5}">
                      <a16:colId xmlns:a16="http://schemas.microsoft.com/office/drawing/2014/main" val="2356484990"/>
                    </a:ext>
                  </a:extLst>
                </a:gridCol>
                <a:gridCol w="1516161">
                  <a:extLst>
                    <a:ext uri="{9D8B030D-6E8A-4147-A177-3AD203B41FA5}">
                      <a16:colId xmlns:a16="http://schemas.microsoft.com/office/drawing/2014/main" val="4283330774"/>
                    </a:ext>
                  </a:extLst>
                </a:gridCol>
                <a:gridCol w="941947">
                  <a:extLst>
                    <a:ext uri="{9D8B030D-6E8A-4147-A177-3AD203B41FA5}">
                      <a16:colId xmlns:a16="http://schemas.microsoft.com/office/drawing/2014/main" val="2719896714"/>
                    </a:ext>
                  </a:extLst>
                </a:gridCol>
                <a:gridCol w="1036489">
                  <a:extLst>
                    <a:ext uri="{9D8B030D-6E8A-4147-A177-3AD203B41FA5}">
                      <a16:colId xmlns:a16="http://schemas.microsoft.com/office/drawing/2014/main" val="3098783565"/>
                    </a:ext>
                  </a:extLst>
                </a:gridCol>
              </a:tblGrid>
              <a:tr h="202155">
                <a:tc>
                  <a:txBody>
                    <a:bodyPr/>
                    <a:lstStyle/>
                    <a:p>
                      <a:pPr marL="0" marR="0" algn="ctr">
                        <a:lnSpc>
                          <a:spcPct val="115000"/>
                        </a:lnSpc>
                        <a:spcBef>
                          <a:spcPts val="0"/>
                        </a:spcBef>
                        <a:spcAft>
                          <a:spcPts val="0"/>
                        </a:spcAft>
                      </a:pPr>
                      <a:r>
                        <a:rPr lang="en-US" sz="400" dirty="0">
                          <a:effectLst/>
                        </a:rPr>
                        <a:t>CITY</a:t>
                      </a:r>
                      <a:endParaRPr lang="en-US" sz="4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gn="ctr">
                        <a:lnSpc>
                          <a:spcPct val="115000"/>
                        </a:lnSpc>
                        <a:spcBef>
                          <a:spcPts val="0"/>
                        </a:spcBef>
                        <a:spcAft>
                          <a:spcPts val="0"/>
                        </a:spcAft>
                      </a:pPr>
                      <a:r>
                        <a:rPr lang="en-US" sz="400" dirty="0">
                          <a:effectLst/>
                        </a:rPr>
                        <a:t>DATE</a:t>
                      </a:r>
                      <a:endParaRPr lang="en-US" sz="4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gn="ctr">
                        <a:lnSpc>
                          <a:spcPct val="115000"/>
                        </a:lnSpc>
                        <a:spcBef>
                          <a:spcPts val="0"/>
                        </a:spcBef>
                        <a:spcAft>
                          <a:spcPts val="0"/>
                        </a:spcAft>
                      </a:pPr>
                      <a:r>
                        <a:rPr lang="en-US" sz="400" dirty="0">
                          <a:effectLst/>
                        </a:rPr>
                        <a:t>LOCATION</a:t>
                      </a:r>
                      <a:endParaRPr lang="en-US" sz="4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gn="ctr">
                        <a:lnSpc>
                          <a:spcPct val="115000"/>
                        </a:lnSpc>
                        <a:spcBef>
                          <a:spcPts val="0"/>
                        </a:spcBef>
                        <a:spcAft>
                          <a:spcPts val="0"/>
                        </a:spcAft>
                      </a:pPr>
                      <a:r>
                        <a:rPr lang="en-US" sz="400" dirty="0">
                          <a:effectLst/>
                        </a:rPr>
                        <a:t>TIME</a:t>
                      </a:r>
                      <a:endParaRPr lang="en-US" sz="4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gn="ctr">
                        <a:lnSpc>
                          <a:spcPct val="115000"/>
                        </a:lnSpc>
                        <a:spcBef>
                          <a:spcPts val="0"/>
                        </a:spcBef>
                        <a:spcAft>
                          <a:spcPts val="0"/>
                        </a:spcAft>
                      </a:pPr>
                      <a:r>
                        <a:rPr lang="en-US" sz="400" dirty="0">
                          <a:effectLst/>
                        </a:rPr>
                        <a:t>Registration</a:t>
                      </a:r>
                      <a:endParaRPr lang="en-US" sz="400" dirty="0">
                        <a:effectLst/>
                        <a:latin typeface="Times New Roman" panose="02020603050405020304" pitchFamily="18" charset="0"/>
                        <a:ea typeface="Calibri" panose="020F0502020204030204" pitchFamily="34" charset="0"/>
                      </a:endParaRPr>
                    </a:p>
                  </a:txBody>
                  <a:tcPr marL="22530" marR="22530" marT="0" marB="0" anchor="ctr"/>
                </a:tc>
                <a:extLst>
                  <a:ext uri="{0D108BD9-81ED-4DB2-BD59-A6C34878D82A}">
                    <a16:rowId xmlns:a16="http://schemas.microsoft.com/office/drawing/2014/main" val="3118433679"/>
                  </a:ext>
                </a:extLst>
              </a:tr>
              <a:tr h="3665096">
                <a:tc>
                  <a:txBody>
                    <a:bodyPr/>
                    <a:lstStyle/>
                    <a:p>
                      <a:pPr marL="0" marR="0">
                        <a:lnSpc>
                          <a:spcPct val="115000"/>
                        </a:lnSpc>
                        <a:spcBef>
                          <a:spcPts val="0"/>
                        </a:spcBef>
                        <a:spcAft>
                          <a:spcPts val="0"/>
                        </a:spcAft>
                      </a:pPr>
                      <a:r>
                        <a:rPr lang="en-US" sz="900" dirty="0">
                          <a:effectLst/>
                        </a:rPr>
                        <a:t>Sacramento</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August 24 </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 CA Department of Housing and Community Development</a:t>
                      </a:r>
                      <a:br>
                        <a:rPr lang="en-US" sz="900" dirty="0">
                          <a:effectLst/>
                        </a:rPr>
                      </a:br>
                      <a:r>
                        <a:rPr lang="en-US" sz="900" dirty="0">
                          <a:effectLst/>
                        </a:rPr>
                        <a:t>Room 402</a:t>
                      </a:r>
                      <a:br>
                        <a:rPr lang="en-US" sz="900" dirty="0">
                          <a:effectLst/>
                        </a:rPr>
                      </a:br>
                      <a:r>
                        <a:rPr lang="en-US" sz="900" dirty="0">
                          <a:effectLst/>
                        </a:rPr>
                        <a:t>2020 W El Camino Ave, Sacramento, CA 95833</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10:00 am-4:30 pm </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u="sng" dirty="0">
                          <a:effectLst/>
                          <a:hlinkClick r:id="rId3"/>
                        </a:rPr>
                        <a:t>In person registration </a:t>
                      </a:r>
                      <a:endParaRPr lang="en-US" sz="900" dirty="0">
                        <a:effectLst/>
                      </a:endParaRP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u="sng" dirty="0">
                          <a:effectLst/>
                        </a:rPr>
                        <a:t>Track 1: NPLH </a:t>
                      </a:r>
                      <a:endParaRPr lang="en-US" sz="900" dirty="0">
                        <a:effectLst/>
                      </a:endParaRPr>
                    </a:p>
                    <a:p>
                      <a:pPr marL="0" marR="0">
                        <a:lnSpc>
                          <a:spcPct val="115000"/>
                        </a:lnSpc>
                        <a:spcBef>
                          <a:spcPts val="0"/>
                        </a:spcBef>
                        <a:spcAft>
                          <a:spcPts val="0"/>
                        </a:spcAft>
                      </a:pPr>
                      <a:r>
                        <a:rPr lang="en-US" sz="900" u="sng" dirty="0">
                          <a:effectLst/>
                        </a:rPr>
                        <a:t>10:00 am-4:30 pm</a:t>
                      </a:r>
                      <a:endParaRPr lang="en-US" sz="900" dirty="0">
                        <a:effectLst/>
                      </a:endParaRPr>
                    </a:p>
                    <a:p>
                      <a:pPr marL="0" marR="0">
                        <a:lnSpc>
                          <a:spcPct val="115000"/>
                        </a:lnSpc>
                        <a:spcBef>
                          <a:spcPts val="0"/>
                        </a:spcBef>
                        <a:spcAft>
                          <a:spcPts val="0"/>
                        </a:spcAft>
                      </a:pPr>
                      <a:r>
                        <a:rPr lang="en-US" sz="900" dirty="0">
                          <a:effectLst/>
                        </a:rPr>
                        <a:t>Meeting number: 731 023 870</a:t>
                      </a:r>
                    </a:p>
                    <a:p>
                      <a:pPr marL="0" marR="0">
                        <a:lnSpc>
                          <a:spcPct val="115000"/>
                        </a:lnSpc>
                        <a:spcBef>
                          <a:spcPts val="0"/>
                        </a:spcBef>
                        <a:spcAft>
                          <a:spcPts val="0"/>
                        </a:spcAft>
                      </a:pPr>
                      <a:r>
                        <a:rPr lang="en-US" sz="900" dirty="0">
                          <a:effectLst/>
                        </a:rPr>
                        <a:t>Meeting password: NPLH1</a:t>
                      </a:r>
                    </a:p>
                    <a:p>
                      <a:pPr marL="0" marR="0">
                        <a:lnSpc>
                          <a:spcPct val="115000"/>
                        </a:lnSpc>
                        <a:spcBef>
                          <a:spcPts val="0"/>
                        </a:spcBef>
                        <a:spcAft>
                          <a:spcPts val="0"/>
                        </a:spcAft>
                      </a:pPr>
                      <a:r>
                        <a:rPr lang="en-US" sz="900" u="sng" dirty="0">
                          <a:effectLst/>
                          <a:hlinkClick r:id="rId4"/>
                        </a:rPr>
                        <a:t>Join the webinar</a:t>
                      </a:r>
                      <a:endParaRPr lang="en-US" sz="900" dirty="0">
                        <a:effectLst/>
                      </a:endParaRPr>
                    </a:p>
                    <a:p>
                      <a:pPr marL="0" marR="0">
                        <a:lnSpc>
                          <a:spcPct val="115000"/>
                        </a:lnSpc>
                        <a:spcBef>
                          <a:spcPts val="0"/>
                        </a:spcBef>
                        <a:spcAft>
                          <a:spcPts val="0"/>
                        </a:spcAft>
                      </a:pPr>
                      <a:r>
                        <a:rPr lang="en-US" sz="900" dirty="0">
                          <a:effectLst/>
                        </a:rPr>
                        <a:t>Audio Only: (877) 873-8018</a:t>
                      </a:r>
                    </a:p>
                    <a:p>
                      <a:pPr marL="0" marR="0">
                        <a:lnSpc>
                          <a:spcPct val="115000"/>
                        </a:lnSpc>
                        <a:spcBef>
                          <a:spcPts val="0"/>
                        </a:spcBef>
                        <a:spcAft>
                          <a:spcPts val="0"/>
                        </a:spcAft>
                      </a:pPr>
                      <a:r>
                        <a:rPr lang="en-US" sz="900" dirty="0">
                          <a:effectLst/>
                        </a:rPr>
                        <a:t>Access code: 9035096</a:t>
                      </a:r>
                    </a:p>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u="sng" dirty="0">
                          <a:effectLst/>
                        </a:rPr>
                        <a:t>Track 2: CESH/HEAP</a:t>
                      </a:r>
                      <a:endParaRPr lang="en-US" sz="900" dirty="0">
                        <a:effectLst/>
                      </a:endParaRPr>
                    </a:p>
                    <a:p>
                      <a:pPr marL="0" marR="0">
                        <a:lnSpc>
                          <a:spcPct val="115000"/>
                        </a:lnSpc>
                        <a:spcBef>
                          <a:spcPts val="0"/>
                        </a:spcBef>
                        <a:spcAft>
                          <a:spcPts val="0"/>
                        </a:spcAft>
                      </a:pPr>
                      <a:r>
                        <a:rPr lang="en-US" sz="900" u="sng" dirty="0">
                          <a:effectLst/>
                        </a:rPr>
                        <a:t>10:00 am-4:30 pm</a:t>
                      </a:r>
                      <a:endParaRPr lang="en-US" sz="900" dirty="0">
                        <a:effectLst/>
                      </a:endParaRPr>
                    </a:p>
                    <a:p>
                      <a:pPr marL="0" marR="0">
                        <a:lnSpc>
                          <a:spcPct val="115000"/>
                        </a:lnSpc>
                        <a:spcBef>
                          <a:spcPts val="0"/>
                        </a:spcBef>
                        <a:spcAft>
                          <a:spcPts val="0"/>
                        </a:spcAft>
                      </a:pPr>
                      <a:r>
                        <a:rPr lang="en-US" sz="900" u="sng" dirty="0">
                          <a:effectLst/>
                          <a:hlinkClick r:id="rId5"/>
                        </a:rPr>
                        <a:t>Software download</a:t>
                      </a:r>
                      <a:endParaRPr lang="en-US" sz="900" dirty="0">
                        <a:effectLst/>
                      </a:endParaRPr>
                    </a:p>
                    <a:p>
                      <a:pPr marL="0" marR="0">
                        <a:lnSpc>
                          <a:spcPct val="115000"/>
                        </a:lnSpc>
                        <a:spcBef>
                          <a:spcPts val="0"/>
                        </a:spcBef>
                        <a:spcAft>
                          <a:spcPts val="0"/>
                        </a:spcAft>
                      </a:pPr>
                      <a:r>
                        <a:rPr lang="en-US" sz="900" u="sng" dirty="0">
                          <a:effectLst/>
                          <a:hlinkClick r:id="rId6"/>
                        </a:rPr>
                        <a:t>Join the webinar</a:t>
                      </a:r>
                      <a:endParaRPr lang="en-US" sz="900" dirty="0">
                        <a:effectLst/>
                      </a:endParaRPr>
                    </a:p>
                    <a:p>
                      <a:pPr marL="0" marR="0">
                        <a:lnSpc>
                          <a:spcPct val="115000"/>
                        </a:lnSpc>
                        <a:spcBef>
                          <a:spcPts val="0"/>
                        </a:spcBef>
                        <a:spcAft>
                          <a:spcPts val="0"/>
                        </a:spcAft>
                      </a:pPr>
                      <a:r>
                        <a:rPr lang="en-US" sz="900" dirty="0">
                          <a:effectLst/>
                        </a:rPr>
                        <a:t>Audio Only: (877) 336-1829</a:t>
                      </a:r>
                    </a:p>
                    <a:p>
                      <a:pPr marL="0" marR="0">
                        <a:lnSpc>
                          <a:spcPct val="115000"/>
                        </a:lnSpc>
                        <a:spcBef>
                          <a:spcPts val="0"/>
                        </a:spcBef>
                        <a:spcAft>
                          <a:spcPts val="0"/>
                        </a:spcAft>
                      </a:pPr>
                      <a:r>
                        <a:rPr lang="en-US" sz="900" dirty="0">
                          <a:effectLst/>
                        </a:rPr>
                        <a:t>Access code: 2636575</a:t>
                      </a:r>
                      <a:endParaRPr lang="en-US" sz="900" dirty="0">
                        <a:effectLst/>
                        <a:latin typeface="Times New Roman" panose="02020603050405020304" pitchFamily="18" charset="0"/>
                        <a:ea typeface="Calibri" panose="020F0502020204030204" pitchFamily="34" charset="0"/>
                      </a:endParaRPr>
                    </a:p>
                  </a:txBody>
                  <a:tcPr marL="22530" marR="22530" marT="0" marB="0" anchor="ctr"/>
                </a:tc>
                <a:extLst>
                  <a:ext uri="{0D108BD9-81ED-4DB2-BD59-A6C34878D82A}">
                    <a16:rowId xmlns:a16="http://schemas.microsoft.com/office/drawing/2014/main" val="2120084793"/>
                  </a:ext>
                </a:extLst>
              </a:tr>
              <a:tr h="629065">
                <a:tc>
                  <a:txBody>
                    <a:bodyPr/>
                    <a:lstStyle/>
                    <a:p>
                      <a:pPr marL="0" marR="0">
                        <a:lnSpc>
                          <a:spcPct val="115000"/>
                        </a:lnSpc>
                        <a:spcBef>
                          <a:spcPts val="0"/>
                        </a:spcBef>
                        <a:spcAft>
                          <a:spcPts val="0"/>
                        </a:spcAft>
                      </a:pPr>
                      <a:r>
                        <a:rPr lang="en-US" sz="900" dirty="0">
                          <a:effectLst/>
                        </a:rPr>
                        <a:t>Oakland</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August 30</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Elihu Harris Building</a:t>
                      </a:r>
                      <a:br>
                        <a:rPr lang="en-US" sz="900" dirty="0">
                          <a:effectLst/>
                        </a:rPr>
                      </a:br>
                      <a:r>
                        <a:rPr lang="en-US" sz="900" dirty="0">
                          <a:effectLst/>
                        </a:rPr>
                        <a:t>Room 1</a:t>
                      </a:r>
                    </a:p>
                    <a:p>
                      <a:pPr marL="0" marR="0">
                        <a:lnSpc>
                          <a:spcPct val="115000"/>
                        </a:lnSpc>
                        <a:spcBef>
                          <a:spcPts val="0"/>
                        </a:spcBef>
                        <a:spcAft>
                          <a:spcPts val="0"/>
                        </a:spcAft>
                      </a:pPr>
                      <a:r>
                        <a:rPr lang="en-US" sz="900" dirty="0">
                          <a:effectLst/>
                        </a:rPr>
                        <a:t>1515 Clay St</a:t>
                      </a:r>
                    </a:p>
                    <a:p>
                      <a:pPr marL="0" marR="0">
                        <a:lnSpc>
                          <a:spcPct val="115000"/>
                        </a:lnSpc>
                        <a:spcBef>
                          <a:spcPts val="0"/>
                        </a:spcBef>
                        <a:spcAft>
                          <a:spcPts val="0"/>
                        </a:spcAft>
                      </a:pPr>
                      <a:r>
                        <a:rPr lang="en-US" sz="900" dirty="0">
                          <a:effectLst/>
                        </a:rPr>
                        <a:t>Oakland, CA 94612</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10:00 am-4:30 pm</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u="sng" dirty="0">
                          <a:effectLst/>
                          <a:hlinkClick r:id="rId7"/>
                        </a:rPr>
                        <a:t>In person registration </a:t>
                      </a:r>
                      <a:endParaRPr lang="en-US" sz="900" dirty="0">
                        <a:effectLst/>
                        <a:latin typeface="Times New Roman" panose="02020603050405020304" pitchFamily="18" charset="0"/>
                        <a:ea typeface="Calibri" panose="020F0502020204030204" pitchFamily="34" charset="0"/>
                      </a:endParaRPr>
                    </a:p>
                  </a:txBody>
                  <a:tcPr marL="22530" marR="22530" marT="0" marB="0" anchor="ctr"/>
                </a:tc>
                <a:extLst>
                  <a:ext uri="{0D108BD9-81ED-4DB2-BD59-A6C34878D82A}">
                    <a16:rowId xmlns:a16="http://schemas.microsoft.com/office/drawing/2014/main" val="2897866394"/>
                  </a:ext>
                </a:extLst>
              </a:tr>
              <a:tr h="788856">
                <a:tc>
                  <a:txBody>
                    <a:bodyPr/>
                    <a:lstStyle/>
                    <a:p>
                      <a:pPr marL="0" marR="0">
                        <a:lnSpc>
                          <a:spcPct val="115000"/>
                        </a:lnSpc>
                        <a:spcBef>
                          <a:spcPts val="0"/>
                        </a:spcBef>
                        <a:spcAft>
                          <a:spcPts val="0"/>
                        </a:spcAft>
                      </a:pPr>
                      <a:r>
                        <a:rPr lang="en-US" sz="900" dirty="0">
                          <a:effectLst/>
                        </a:rPr>
                        <a:t>Visalia</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September 7</a:t>
                      </a:r>
                    </a:p>
                    <a:p>
                      <a:pPr marL="0" marR="0">
                        <a:lnSpc>
                          <a:spcPct val="115000"/>
                        </a:lnSpc>
                        <a:spcBef>
                          <a:spcPts val="0"/>
                        </a:spcBef>
                        <a:spcAft>
                          <a:spcPts val="0"/>
                        </a:spcAft>
                      </a:pPr>
                      <a:r>
                        <a:rPr lang="en-US" sz="900" dirty="0">
                          <a:effectLst/>
                        </a:rPr>
                        <a:t> </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Tulare County Office of Education</a:t>
                      </a:r>
                    </a:p>
                    <a:p>
                      <a:pPr marL="0" marR="0">
                        <a:lnSpc>
                          <a:spcPct val="115000"/>
                        </a:lnSpc>
                        <a:spcBef>
                          <a:spcPts val="0"/>
                        </a:spcBef>
                        <a:spcAft>
                          <a:spcPts val="0"/>
                        </a:spcAft>
                      </a:pPr>
                      <a:r>
                        <a:rPr lang="en-US" sz="900" dirty="0">
                          <a:effectLst/>
                        </a:rPr>
                        <a:t>Redwood EF</a:t>
                      </a:r>
                    </a:p>
                    <a:p>
                      <a:pPr marL="0" marR="0">
                        <a:lnSpc>
                          <a:spcPct val="115000"/>
                        </a:lnSpc>
                        <a:spcBef>
                          <a:spcPts val="0"/>
                        </a:spcBef>
                        <a:spcAft>
                          <a:spcPts val="0"/>
                        </a:spcAft>
                      </a:pPr>
                      <a:r>
                        <a:rPr lang="en-US" sz="900" dirty="0">
                          <a:effectLst/>
                        </a:rPr>
                        <a:t>6200 S Mooney Blvd</a:t>
                      </a:r>
                    </a:p>
                    <a:p>
                      <a:pPr marL="0" marR="0">
                        <a:lnSpc>
                          <a:spcPct val="115000"/>
                        </a:lnSpc>
                        <a:spcBef>
                          <a:spcPts val="0"/>
                        </a:spcBef>
                        <a:spcAft>
                          <a:spcPts val="0"/>
                        </a:spcAft>
                      </a:pPr>
                      <a:r>
                        <a:rPr lang="en-US" sz="900" dirty="0">
                          <a:effectLst/>
                        </a:rPr>
                        <a:t>Visalia, CA 93277</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10:00 am-4:30 pm</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u="sng" dirty="0">
                          <a:effectLst/>
                          <a:hlinkClick r:id="rId8"/>
                        </a:rPr>
                        <a:t>In person registration </a:t>
                      </a:r>
                      <a:endParaRPr lang="en-US" sz="900" dirty="0">
                        <a:effectLst/>
                        <a:latin typeface="Times New Roman" panose="02020603050405020304" pitchFamily="18" charset="0"/>
                        <a:ea typeface="Calibri" panose="020F0502020204030204" pitchFamily="34" charset="0"/>
                      </a:endParaRPr>
                    </a:p>
                  </a:txBody>
                  <a:tcPr marL="22530" marR="22530" marT="0" marB="0" anchor="ctr"/>
                </a:tc>
                <a:extLst>
                  <a:ext uri="{0D108BD9-81ED-4DB2-BD59-A6C34878D82A}">
                    <a16:rowId xmlns:a16="http://schemas.microsoft.com/office/drawing/2014/main" val="2015700507"/>
                  </a:ext>
                </a:extLst>
              </a:tr>
              <a:tr h="629065">
                <a:tc>
                  <a:txBody>
                    <a:bodyPr/>
                    <a:lstStyle/>
                    <a:p>
                      <a:pPr marL="0" marR="0">
                        <a:lnSpc>
                          <a:spcPct val="115000"/>
                        </a:lnSpc>
                        <a:spcBef>
                          <a:spcPts val="0"/>
                        </a:spcBef>
                        <a:spcAft>
                          <a:spcPts val="0"/>
                        </a:spcAft>
                      </a:pPr>
                      <a:r>
                        <a:rPr lang="en-US" sz="900" dirty="0">
                          <a:effectLst/>
                        </a:rPr>
                        <a:t>Riverside</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September 10</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California Tower</a:t>
                      </a:r>
                    </a:p>
                    <a:p>
                      <a:pPr marL="0" marR="0">
                        <a:lnSpc>
                          <a:spcPct val="115000"/>
                        </a:lnSpc>
                        <a:spcBef>
                          <a:spcPts val="0"/>
                        </a:spcBef>
                        <a:spcAft>
                          <a:spcPts val="0"/>
                        </a:spcAft>
                      </a:pPr>
                      <a:r>
                        <a:rPr lang="en-US" sz="900" dirty="0">
                          <a:effectLst/>
                        </a:rPr>
                        <a:t>Room 200</a:t>
                      </a:r>
                    </a:p>
                    <a:p>
                      <a:pPr marL="0" marR="0">
                        <a:lnSpc>
                          <a:spcPct val="115000"/>
                        </a:lnSpc>
                        <a:spcBef>
                          <a:spcPts val="0"/>
                        </a:spcBef>
                        <a:spcAft>
                          <a:spcPts val="0"/>
                        </a:spcAft>
                      </a:pPr>
                      <a:r>
                        <a:rPr lang="en-US" sz="900" dirty="0">
                          <a:effectLst/>
                        </a:rPr>
                        <a:t>3737 Main St</a:t>
                      </a:r>
                    </a:p>
                    <a:p>
                      <a:pPr marL="0" marR="0">
                        <a:lnSpc>
                          <a:spcPct val="115000"/>
                        </a:lnSpc>
                        <a:spcBef>
                          <a:spcPts val="0"/>
                        </a:spcBef>
                        <a:spcAft>
                          <a:spcPts val="0"/>
                        </a:spcAft>
                      </a:pPr>
                      <a:r>
                        <a:rPr lang="en-US" sz="900" dirty="0">
                          <a:effectLst/>
                        </a:rPr>
                        <a:t>Riverside, CA 92501</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dirty="0">
                          <a:effectLst/>
                        </a:rPr>
                        <a:t>10:00 am-4:30 pm</a:t>
                      </a:r>
                      <a:endParaRPr lang="en-US" sz="900" dirty="0">
                        <a:effectLst/>
                        <a:latin typeface="Times New Roman" panose="02020603050405020304" pitchFamily="18" charset="0"/>
                        <a:ea typeface="Calibri" panose="020F0502020204030204" pitchFamily="34" charset="0"/>
                      </a:endParaRPr>
                    </a:p>
                  </a:txBody>
                  <a:tcPr marL="22530" marR="22530" marT="0" marB="0" anchor="ctr"/>
                </a:tc>
                <a:tc>
                  <a:txBody>
                    <a:bodyPr/>
                    <a:lstStyle/>
                    <a:p>
                      <a:pPr marL="0" marR="0">
                        <a:lnSpc>
                          <a:spcPct val="115000"/>
                        </a:lnSpc>
                        <a:spcBef>
                          <a:spcPts val="0"/>
                        </a:spcBef>
                        <a:spcAft>
                          <a:spcPts val="0"/>
                        </a:spcAft>
                      </a:pPr>
                      <a:r>
                        <a:rPr lang="en-US" sz="900" u="sng" dirty="0">
                          <a:effectLst/>
                          <a:hlinkClick r:id="rId9"/>
                        </a:rPr>
                        <a:t>In person registration </a:t>
                      </a:r>
                      <a:endParaRPr lang="en-US" sz="900" dirty="0">
                        <a:effectLst/>
                        <a:latin typeface="Times New Roman" panose="02020603050405020304" pitchFamily="18" charset="0"/>
                        <a:ea typeface="Calibri" panose="020F0502020204030204" pitchFamily="34" charset="0"/>
                      </a:endParaRPr>
                    </a:p>
                  </a:txBody>
                  <a:tcPr marL="22530" marR="22530" marT="0" marB="0" anchor="ctr"/>
                </a:tc>
                <a:extLst>
                  <a:ext uri="{0D108BD9-81ED-4DB2-BD59-A6C34878D82A}">
                    <a16:rowId xmlns:a16="http://schemas.microsoft.com/office/drawing/2014/main" val="2897605507"/>
                  </a:ext>
                </a:extLst>
              </a:tr>
            </a:tbl>
          </a:graphicData>
        </a:graphic>
      </p:graphicFrame>
      <p:sp>
        <p:nvSpPr>
          <p:cNvPr id="7" name="Title 1">
            <a:extLst>
              <a:ext uri="{FF2B5EF4-FFF2-40B4-BE49-F238E27FC236}">
                <a16:creationId xmlns:a16="http://schemas.microsoft.com/office/drawing/2014/main" id="{F8C75BE0-3B5C-4B3F-A821-61747E39D559}"/>
              </a:ext>
            </a:extLst>
          </p:cNvPr>
          <p:cNvSpPr>
            <a:spLocks noGrp="1"/>
          </p:cNvSpPr>
          <p:nvPr>
            <p:ph type="title"/>
          </p:nvPr>
        </p:nvSpPr>
        <p:spPr>
          <a:xfrm>
            <a:off x="846254" y="1080190"/>
            <a:ext cx="3022076" cy="747615"/>
          </a:xfrm>
        </p:spPr>
        <p:txBody>
          <a:bodyPr>
            <a:normAutofit/>
          </a:bodyPr>
          <a:lstStyle/>
          <a:p>
            <a:r>
              <a:rPr lang="en-US" sz="1800" dirty="0"/>
              <a:t>HCD Workshop Schedule</a:t>
            </a:r>
          </a:p>
        </p:txBody>
      </p:sp>
      <p:sp>
        <p:nvSpPr>
          <p:cNvPr id="2" name="Slide Number Placeholder 1">
            <a:extLst>
              <a:ext uri="{FF2B5EF4-FFF2-40B4-BE49-F238E27FC236}">
                <a16:creationId xmlns:a16="http://schemas.microsoft.com/office/drawing/2014/main" id="{D6C806D5-F832-4A79-B714-13AC43F7A802}"/>
              </a:ext>
            </a:extLst>
          </p:cNvPr>
          <p:cNvSpPr>
            <a:spLocks noGrp="1"/>
          </p:cNvSpPr>
          <p:nvPr>
            <p:ph type="sldNum" sz="quarter" idx="12"/>
          </p:nvPr>
        </p:nvSpPr>
        <p:spPr/>
        <p:txBody>
          <a:bodyPr/>
          <a:lstStyle/>
          <a:p>
            <a:fld id="{A87DF1DD-216E-4466-B717-B7472461ED5C}" type="slidenum">
              <a:rPr lang="en-US" smtClean="0"/>
              <a:t>30</a:t>
            </a:fld>
            <a:endParaRPr lang="en-US" dirty="0"/>
          </a:p>
        </p:txBody>
      </p:sp>
    </p:spTree>
    <p:extLst>
      <p:ext uri="{BB962C8B-B14F-4D97-AF65-F5344CB8AC3E}">
        <p14:creationId xmlns:p14="http://schemas.microsoft.com/office/powerpoint/2010/main" val="2043501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4"/>
            <a:ext cx="7543801" cy="4023360"/>
          </a:xfrm>
        </p:spPr>
        <p:txBody>
          <a:bodyPr>
            <a:normAutofit/>
          </a:bodyPr>
          <a:lstStyle/>
          <a:p>
            <a:pPr>
              <a:buFont typeface="Wingdings" panose="05000000000000000000" pitchFamily="2" charset="2"/>
              <a:buChar char="§"/>
            </a:pPr>
            <a:r>
              <a:rPr lang="en-US" dirty="0"/>
              <a:t>Additional information regarding the HEAP program is available on the HCFC website. </a:t>
            </a:r>
            <a:r>
              <a:rPr lang="en-US" dirty="0">
                <a:hlinkClick r:id="rId2"/>
              </a:rPr>
              <a:t>https://www.bcsh.ca.gov/hcfc/</a:t>
            </a:r>
            <a:endParaRPr lang="en-US" dirty="0"/>
          </a:p>
          <a:p>
            <a:pPr>
              <a:buFont typeface="Wingdings" panose="05000000000000000000" pitchFamily="2" charset="2"/>
              <a:buChar char="§"/>
            </a:pPr>
            <a:r>
              <a:rPr lang="en-US" dirty="0"/>
              <a:t>To receive information releases regarding the HEAP program, please register for the program </a:t>
            </a:r>
            <a:r>
              <a:rPr lang="en-US" u="sng" dirty="0">
                <a:hlinkClick r:id="rId3"/>
              </a:rPr>
              <a:t>listserv</a:t>
            </a:r>
            <a:endParaRPr lang="en-US" dirty="0"/>
          </a:p>
          <a:p>
            <a:pPr>
              <a:buFont typeface="Wingdings" panose="05000000000000000000" pitchFamily="2" charset="2"/>
              <a:buChar char="§"/>
            </a:pPr>
            <a:r>
              <a:rPr lang="en-US" dirty="0"/>
              <a:t>If you have questions, please direct them to the HCFC inbox at     </a:t>
            </a:r>
            <a:r>
              <a:rPr lang="en-US" u="sng" dirty="0">
                <a:hlinkClick r:id="rId4"/>
              </a:rPr>
              <a:t>HCFC@BCSH.ca.gov</a:t>
            </a:r>
            <a:endParaRPr lang="en-US" dirty="0"/>
          </a:p>
          <a:p>
            <a:pPr>
              <a:buFont typeface="Wingdings" panose="05000000000000000000" pitchFamily="2" charset="2"/>
              <a:buChar char="§"/>
            </a:pPr>
            <a:r>
              <a:rPr lang="en-US" dirty="0"/>
              <a:t>Social media</a:t>
            </a:r>
          </a:p>
          <a:p>
            <a:pPr lvl="1">
              <a:buFont typeface="Wingdings" panose="05000000000000000000" pitchFamily="2" charset="2"/>
              <a:buChar char="§"/>
            </a:pPr>
            <a:r>
              <a:rPr lang="en-US" u="sng" dirty="0">
                <a:hlinkClick r:id="rId5"/>
              </a:rPr>
              <a:t>https://twitter.com/CA_HCFC</a:t>
            </a:r>
            <a:r>
              <a:rPr lang="en-US" u="sng" dirty="0"/>
              <a:t>  </a:t>
            </a:r>
          </a:p>
          <a:p>
            <a:pPr lvl="1">
              <a:buFont typeface="Wingdings" panose="05000000000000000000" pitchFamily="2" charset="2"/>
              <a:buChar char="§"/>
            </a:pPr>
            <a:r>
              <a:rPr lang="en-US" u="sng" dirty="0">
                <a:hlinkClick r:id="rId6"/>
              </a:rPr>
              <a:t>https://www.facebook.com/CalHCFC/</a:t>
            </a:r>
            <a:endParaRPr lang="en-US" u="sng" dirty="0"/>
          </a:p>
          <a:p>
            <a:pPr marL="201168" lvl="1" indent="0">
              <a:buNone/>
            </a:pPr>
            <a:endParaRPr lang="en-US" dirty="0"/>
          </a:p>
          <a:p>
            <a:pPr>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Rectangle 3">
            <a:extLst>
              <a:ext uri="{FF2B5EF4-FFF2-40B4-BE49-F238E27FC236}">
                <a16:creationId xmlns:a16="http://schemas.microsoft.com/office/drawing/2014/main" id="{F229E036-8F25-4872-A03F-E4FDCB5543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4">
            <a:extLst>
              <a:ext uri="{FF2B5EF4-FFF2-40B4-BE49-F238E27FC236}">
                <a16:creationId xmlns:a16="http://schemas.microsoft.com/office/drawing/2014/main" id="{E0C9EA33-BCF1-4EF9-A0FB-F3B8806431DE}"/>
              </a:ext>
            </a:extLst>
          </p:cNvPr>
          <p:cNvSpPr>
            <a:spLocks noChangeArrowheads="1"/>
          </p:cNvSpPr>
          <p:nvPr/>
        </p:nvSpPr>
        <p:spPr bwMode="auto">
          <a:xfrm>
            <a:off x="0" y="26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34" name="Picture 1" descr="cid:image001.png@01D4356D.073F3FC0">
            <a:extLst>
              <a:ext uri="{FF2B5EF4-FFF2-40B4-BE49-F238E27FC236}">
                <a16:creationId xmlns:a16="http://schemas.microsoft.com/office/drawing/2014/main" id="{E9496BF5-4C42-40F3-BD95-AD6D145CB624}"/>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4027547" y="4372506"/>
            <a:ext cx="2952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2" descr="cid:image002.jpg@01D4356D.073F3FC0">
            <a:extLst>
              <a:ext uri="{FF2B5EF4-FFF2-40B4-BE49-F238E27FC236}">
                <a16:creationId xmlns:a16="http://schemas.microsoft.com/office/drawing/2014/main" id="{954CB6B2-A4B0-4170-9C8B-06226276A7F9}"/>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4810844" y="4740934"/>
            <a:ext cx="247650" cy="247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1">
            <a:extLst>
              <a:ext uri="{FF2B5EF4-FFF2-40B4-BE49-F238E27FC236}">
                <a16:creationId xmlns:a16="http://schemas.microsoft.com/office/drawing/2014/main" id="{5243007A-D6F8-425B-A75E-D9B053FEBC0D}"/>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2">
            <a:extLst>
              <a:ext uri="{FF2B5EF4-FFF2-40B4-BE49-F238E27FC236}">
                <a16:creationId xmlns:a16="http://schemas.microsoft.com/office/drawing/2014/main" id="{DB4D94EA-49D4-406E-8121-5E3F60546C0B}"/>
              </a:ext>
            </a:extLst>
          </p:cNvPr>
          <p:cNvSpPr>
            <a:spLocks noChangeArrowheads="1"/>
          </p:cNvSpPr>
          <p:nvPr/>
        </p:nvSpPr>
        <p:spPr bwMode="auto">
          <a:xfrm>
            <a:off x="15240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Slide Number Placeholder 7">
            <a:extLst>
              <a:ext uri="{FF2B5EF4-FFF2-40B4-BE49-F238E27FC236}">
                <a16:creationId xmlns:a16="http://schemas.microsoft.com/office/drawing/2014/main" id="{36B5B1BB-2891-440E-AA19-C6D28285C7CA}"/>
              </a:ext>
            </a:extLst>
          </p:cNvPr>
          <p:cNvSpPr>
            <a:spLocks noGrp="1"/>
          </p:cNvSpPr>
          <p:nvPr>
            <p:ph type="sldNum" sz="quarter" idx="12"/>
          </p:nvPr>
        </p:nvSpPr>
        <p:spPr/>
        <p:txBody>
          <a:bodyPr/>
          <a:lstStyle/>
          <a:p>
            <a:fld id="{A87DF1DD-216E-4466-B717-B7472461ED5C}" type="slidenum">
              <a:rPr lang="en-US" smtClean="0"/>
              <a:t>31</a:t>
            </a:fld>
            <a:endParaRPr lang="en-US" dirty="0"/>
          </a:p>
        </p:txBody>
      </p:sp>
    </p:spTree>
    <p:extLst>
      <p:ext uri="{BB962C8B-B14F-4D97-AF65-F5344CB8AC3E}">
        <p14:creationId xmlns:p14="http://schemas.microsoft.com/office/powerpoint/2010/main" val="1505556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a:xfrm>
            <a:off x="822959" y="1845734"/>
            <a:ext cx="7543801" cy="4023360"/>
          </a:xfrm>
        </p:spPr>
        <p:txBody>
          <a:bodyPr>
            <a:normAutofit/>
          </a:bodyPr>
          <a:lstStyle/>
          <a:p>
            <a:pPr>
              <a:buFont typeface="Wingdings" panose="05000000000000000000" pitchFamily="2" charset="2"/>
              <a:buChar char="§"/>
            </a:pPr>
            <a:r>
              <a:rPr lang="en-US" dirty="0"/>
              <a:t>Danny Castillo, HEAP Grant Manager</a:t>
            </a:r>
          </a:p>
          <a:p>
            <a:pPr lvl="1">
              <a:buFont typeface="Wingdings" panose="05000000000000000000" pitchFamily="2" charset="2"/>
              <a:buChar char="§"/>
            </a:pPr>
            <a:r>
              <a:rPr lang="en-US" dirty="0"/>
              <a:t>916-651-2788</a:t>
            </a:r>
          </a:p>
          <a:p>
            <a:pPr lvl="1">
              <a:buFont typeface="Wingdings" panose="05000000000000000000" pitchFamily="2" charset="2"/>
              <a:buChar char="§"/>
            </a:pPr>
            <a:r>
              <a:rPr lang="en-US" dirty="0">
                <a:hlinkClick r:id="rId2"/>
              </a:rPr>
              <a:t>Daniel.Castillo@bcsh.ca.gov</a:t>
            </a:r>
            <a:endParaRPr lang="en-US" dirty="0"/>
          </a:p>
          <a:p>
            <a:pPr>
              <a:buFont typeface="Wingdings" panose="05000000000000000000" pitchFamily="2" charset="2"/>
              <a:buChar char="§"/>
            </a:pPr>
            <a:r>
              <a:rPr lang="en-US" dirty="0"/>
              <a:t>Lahela Mattox, Local Government Liaison</a:t>
            </a:r>
          </a:p>
          <a:p>
            <a:pPr lvl="1">
              <a:buFont typeface="Wingdings" panose="05000000000000000000" pitchFamily="2" charset="2"/>
              <a:buChar char="§"/>
            </a:pPr>
            <a:r>
              <a:rPr lang="en-US" dirty="0"/>
              <a:t>916-651-2770</a:t>
            </a:r>
          </a:p>
          <a:p>
            <a:pPr lvl="1">
              <a:buFont typeface="Wingdings" panose="05000000000000000000" pitchFamily="2" charset="2"/>
              <a:buChar char="§"/>
            </a:pPr>
            <a:r>
              <a:rPr lang="en-US" dirty="0">
                <a:hlinkClick r:id="rId3"/>
              </a:rPr>
              <a:t>Lahela.mattox@bcsh.ca.gov</a:t>
            </a:r>
            <a:endParaRPr lang="en-US" dirty="0"/>
          </a:p>
          <a:p>
            <a:pPr marL="201168" lvl="1" indent="0">
              <a:buNone/>
            </a:pPr>
            <a:endParaRPr lang="en-US" dirty="0"/>
          </a:p>
          <a:p>
            <a:pPr>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Rectangle 3">
            <a:extLst>
              <a:ext uri="{FF2B5EF4-FFF2-40B4-BE49-F238E27FC236}">
                <a16:creationId xmlns:a16="http://schemas.microsoft.com/office/drawing/2014/main" id="{F229E036-8F25-4872-A03F-E4FDCB5543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4">
            <a:extLst>
              <a:ext uri="{FF2B5EF4-FFF2-40B4-BE49-F238E27FC236}">
                <a16:creationId xmlns:a16="http://schemas.microsoft.com/office/drawing/2014/main" id="{E0C9EA33-BCF1-4EF9-A0FB-F3B8806431DE}"/>
              </a:ext>
            </a:extLst>
          </p:cNvPr>
          <p:cNvSpPr>
            <a:spLocks noChangeArrowheads="1"/>
          </p:cNvSpPr>
          <p:nvPr/>
        </p:nvSpPr>
        <p:spPr bwMode="auto">
          <a:xfrm>
            <a:off x="0" y="26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1" name="Rectangle 11">
            <a:extLst>
              <a:ext uri="{FF2B5EF4-FFF2-40B4-BE49-F238E27FC236}">
                <a16:creationId xmlns:a16="http://schemas.microsoft.com/office/drawing/2014/main" id="{5243007A-D6F8-425B-A75E-D9B053FEBC0D}"/>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2">
            <a:extLst>
              <a:ext uri="{FF2B5EF4-FFF2-40B4-BE49-F238E27FC236}">
                <a16:creationId xmlns:a16="http://schemas.microsoft.com/office/drawing/2014/main" id="{DB4D94EA-49D4-406E-8121-5E3F60546C0B}"/>
              </a:ext>
            </a:extLst>
          </p:cNvPr>
          <p:cNvSpPr>
            <a:spLocks noChangeArrowheads="1"/>
          </p:cNvSpPr>
          <p:nvPr/>
        </p:nvSpPr>
        <p:spPr bwMode="auto">
          <a:xfrm>
            <a:off x="15240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Slide Number Placeholder 7">
            <a:extLst>
              <a:ext uri="{FF2B5EF4-FFF2-40B4-BE49-F238E27FC236}">
                <a16:creationId xmlns:a16="http://schemas.microsoft.com/office/drawing/2014/main" id="{1762506C-D90F-44D7-AFA3-A9F32D2B0285}"/>
              </a:ext>
            </a:extLst>
          </p:cNvPr>
          <p:cNvSpPr>
            <a:spLocks noGrp="1"/>
          </p:cNvSpPr>
          <p:nvPr>
            <p:ph type="sldNum" sz="quarter" idx="12"/>
          </p:nvPr>
        </p:nvSpPr>
        <p:spPr/>
        <p:txBody>
          <a:bodyPr/>
          <a:lstStyle/>
          <a:p>
            <a:fld id="{A87DF1DD-216E-4466-B717-B7472461ED5C}" type="slidenum">
              <a:rPr lang="en-US" smtClean="0"/>
              <a:t>32</a:t>
            </a:fld>
            <a:endParaRPr lang="en-US" dirty="0"/>
          </a:p>
        </p:txBody>
      </p:sp>
    </p:spTree>
    <p:extLst>
      <p:ext uri="{BB962C8B-B14F-4D97-AF65-F5344CB8AC3E}">
        <p14:creationId xmlns:p14="http://schemas.microsoft.com/office/powerpoint/2010/main" val="2387985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a:xfrm>
            <a:off x="800100" y="1955134"/>
            <a:ext cx="7543800" cy="876321"/>
          </a:xfrm>
        </p:spPr>
        <p:txBody>
          <a:bodyPr>
            <a:noAutofit/>
          </a:bodyPr>
          <a:lstStyle/>
          <a:p>
            <a:pPr algn="ctr"/>
            <a:r>
              <a:rPr lang="en-US" dirty="0"/>
              <a:t>QUESTIONS?</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Rectangle 3">
            <a:extLst>
              <a:ext uri="{FF2B5EF4-FFF2-40B4-BE49-F238E27FC236}">
                <a16:creationId xmlns:a16="http://schemas.microsoft.com/office/drawing/2014/main" id="{F229E036-8F25-4872-A03F-E4FDCB5543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4">
            <a:extLst>
              <a:ext uri="{FF2B5EF4-FFF2-40B4-BE49-F238E27FC236}">
                <a16:creationId xmlns:a16="http://schemas.microsoft.com/office/drawing/2014/main" id="{E0C9EA33-BCF1-4EF9-A0FB-F3B8806431DE}"/>
              </a:ext>
            </a:extLst>
          </p:cNvPr>
          <p:cNvSpPr>
            <a:spLocks noChangeArrowheads="1"/>
          </p:cNvSpPr>
          <p:nvPr/>
        </p:nvSpPr>
        <p:spPr bwMode="auto">
          <a:xfrm>
            <a:off x="0" y="26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1" name="Rectangle 11">
            <a:extLst>
              <a:ext uri="{FF2B5EF4-FFF2-40B4-BE49-F238E27FC236}">
                <a16:creationId xmlns:a16="http://schemas.microsoft.com/office/drawing/2014/main" id="{5243007A-D6F8-425B-A75E-D9B053FEBC0D}"/>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2">
            <a:extLst>
              <a:ext uri="{FF2B5EF4-FFF2-40B4-BE49-F238E27FC236}">
                <a16:creationId xmlns:a16="http://schemas.microsoft.com/office/drawing/2014/main" id="{DB4D94EA-49D4-406E-8121-5E3F60546C0B}"/>
              </a:ext>
            </a:extLst>
          </p:cNvPr>
          <p:cNvSpPr>
            <a:spLocks noChangeArrowheads="1"/>
          </p:cNvSpPr>
          <p:nvPr/>
        </p:nvSpPr>
        <p:spPr bwMode="auto">
          <a:xfrm>
            <a:off x="15240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3" name="Slide Number Placeholder 2">
            <a:extLst>
              <a:ext uri="{FF2B5EF4-FFF2-40B4-BE49-F238E27FC236}">
                <a16:creationId xmlns:a16="http://schemas.microsoft.com/office/drawing/2014/main" id="{4AFFFE70-ACE5-4105-92EC-F34FC7E28B41}"/>
              </a:ext>
            </a:extLst>
          </p:cNvPr>
          <p:cNvSpPr>
            <a:spLocks noGrp="1"/>
          </p:cNvSpPr>
          <p:nvPr>
            <p:ph type="sldNum" sz="quarter" idx="12"/>
          </p:nvPr>
        </p:nvSpPr>
        <p:spPr/>
        <p:txBody>
          <a:bodyPr/>
          <a:lstStyle/>
          <a:p>
            <a:fld id="{A87DF1DD-216E-4466-B717-B7472461ED5C}" type="slidenum">
              <a:rPr lang="en-US" smtClean="0"/>
              <a:t>33</a:t>
            </a:fld>
            <a:endParaRPr lang="en-US" dirty="0"/>
          </a:p>
        </p:txBody>
      </p:sp>
    </p:spTree>
    <p:extLst>
      <p:ext uri="{BB962C8B-B14F-4D97-AF65-F5344CB8AC3E}">
        <p14:creationId xmlns:p14="http://schemas.microsoft.com/office/powerpoint/2010/main" val="359731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HCFC Team Members</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graphicFrame>
        <p:nvGraphicFramePr>
          <p:cNvPr id="8" name="Table 7">
            <a:extLst>
              <a:ext uri="{FF2B5EF4-FFF2-40B4-BE49-F238E27FC236}">
                <a16:creationId xmlns:a16="http://schemas.microsoft.com/office/drawing/2014/main" id="{A4BC2B7E-1B19-45E6-B7B6-E762D618363A}"/>
              </a:ext>
            </a:extLst>
          </p:cNvPr>
          <p:cNvGraphicFramePr>
            <a:graphicFrameLocks noGrp="1"/>
          </p:cNvGraphicFramePr>
          <p:nvPr>
            <p:extLst>
              <p:ext uri="{D42A27DB-BD31-4B8C-83A1-F6EECF244321}">
                <p14:modId xmlns:p14="http://schemas.microsoft.com/office/powerpoint/2010/main" val="845903898"/>
              </p:ext>
            </p:extLst>
          </p:nvPr>
        </p:nvGraphicFramePr>
        <p:xfrm>
          <a:off x="822960" y="1888304"/>
          <a:ext cx="7543800" cy="4225056"/>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94777544"/>
                    </a:ext>
                  </a:extLst>
                </a:gridCol>
                <a:gridCol w="3771900">
                  <a:extLst>
                    <a:ext uri="{9D8B030D-6E8A-4147-A177-3AD203B41FA5}">
                      <a16:colId xmlns:a16="http://schemas.microsoft.com/office/drawing/2014/main" val="320599343"/>
                    </a:ext>
                  </a:extLst>
                </a:gridCol>
              </a:tblGrid>
              <a:tr h="576204">
                <a:tc>
                  <a:txBody>
                    <a:bodyPr/>
                    <a:lstStyle/>
                    <a:p>
                      <a:r>
                        <a:rPr lang="en-US" dirty="0"/>
                        <a:t>Position</a:t>
                      </a:r>
                    </a:p>
                  </a:txBody>
                  <a:tcPr/>
                </a:tc>
                <a:tc>
                  <a:txBody>
                    <a:bodyPr/>
                    <a:lstStyle/>
                    <a:p>
                      <a:r>
                        <a:rPr lang="en-US" dirty="0"/>
                        <a:t>Staff </a:t>
                      </a:r>
                    </a:p>
                  </a:txBody>
                  <a:tcPr/>
                </a:tc>
                <a:extLst>
                  <a:ext uri="{0D108BD9-81ED-4DB2-BD59-A6C34878D82A}">
                    <a16:rowId xmlns:a16="http://schemas.microsoft.com/office/drawing/2014/main" val="3318505223"/>
                  </a:ext>
                </a:extLst>
              </a:tr>
              <a:tr h="576204">
                <a:tc>
                  <a:txBody>
                    <a:bodyPr/>
                    <a:lstStyle/>
                    <a:p>
                      <a:r>
                        <a:rPr lang="en-US" dirty="0"/>
                        <a:t>Executive Officer</a:t>
                      </a:r>
                    </a:p>
                  </a:txBody>
                  <a:tcPr/>
                </a:tc>
                <a:tc>
                  <a:txBody>
                    <a:bodyPr/>
                    <a:lstStyle/>
                    <a:p>
                      <a:r>
                        <a:rPr lang="en-US" dirty="0"/>
                        <a:t>Ginny Puddefoot</a:t>
                      </a:r>
                    </a:p>
                  </a:txBody>
                  <a:tcPr/>
                </a:tc>
                <a:extLst>
                  <a:ext uri="{0D108BD9-81ED-4DB2-BD59-A6C34878D82A}">
                    <a16:rowId xmlns:a16="http://schemas.microsoft.com/office/drawing/2014/main" val="1221725426"/>
                  </a:ext>
                </a:extLst>
              </a:tr>
              <a:tr h="576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and Policy Specialist </a:t>
                      </a:r>
                    </a:p>
                    <a:p>
                      <a:endParaRPr lang="en-US" dirty="0"/>
                    </a:p>
                  </a:txBody>
                  <a:tcPr/>
                </a:tc>
                <a:tc>
                  <a:txBody>
                    <a:bodyPr/>
                    <a:lstStyle/>
                    <a:p>
                      <a:r>
                        <a:rPr lang="en-US" dirty="0"/>
                        <a:t>Kelly Joy</a:t>
                      </a:r>
                    </a:p>
                  </a:txBody>
                  <a:tcPr/>
                </a:tc>
                <a:extLst>
                  <a:ext uri="{0D108BD9-81ED-4DB2-BD59-A6C34878D82A}">
                    <a16:rowId xmlns:a16="http://schemas.microsoft.com/office/drawing/2014/main" val="1548962"/>
                  </a:ext>
                </a:extLst>
              </a:tr>
              <a:tr h="576204">
                <a:tc>
                  <a:txBody>
                    <a:bodyPr/>
                    <a:lstStyle/>
                    <a:p>
                      <a:r>
                        <a:rPr lang="en-US" dirty="0"/>
                        <a:t>Council Specialist </a:t>
                      </a:r>
                    </a:p>
                  </a:txBody>
                  <a:tcPr/>
                </a:tc>
                <a:tc>
                  <a:txBody>
                    <a:bodyPr/>
                    <a:lstStyle/>
                    <a:p>
                      <a:r>
                        <a:rPr lang="en-US" dirty="0"/>
                        <a:t>Natalie Nguyen</a:t>
                      </a:r>
                    </a:p>
                  </a:txBody>
                  <a:tcPr/>
                </a:tc>
                <a:extLst>
                  <a:ext uri="{0D108BD9-81ED-4DB2-BD59-A6C34878D82A}">
                    <a16:rowId xmlns:a16="http://schemas.microsoft.com/office/drawing/2014/main" val="1527566607"/>
                  </a:ext>
                </a:extLst>
              </a:tr>
              <a:tr h="576204">
                <a:tc>
                  <a:txBody>
                    <a:bodyPr/>
                    <a:lstStyle/>
                    <a:p>
                      <a:r>
                        <a:rPr lang="en-US" dirty="0"/>
                        <a:t>HEAP Grant Manager</a:t>
                      </a:r>
                    </a:p>
                  </a:txBody>
                  <a:tcPr/>
                </a:tc>
                <a:tc>
                  <a:txBody>
                    <a:bodyPr/>
                    <a:lstStyle/>
                    <a:p>
                      <a:r>
                        <a:rPr lang="en-US" dirty="0"/>
                        <a:t>Daniel Castillo </a:t>
                      </a:r>
                    </a:p>
                  </a:txBody>
                  <a:tcPr/>
                </a:tc>
                <a:extLst>
                  <a:ext uri="{0D108BD9-81ED-4DB2-BD59-A6C34878D82A}">
                    <a16:rowId xmlns:a16="http://schemas.microsoft.com/office/drawing/2014/main" val="106418220"/>
                  </a:ext>
                </a:extLst>
              </a:tr>
              <a:tr h="576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Government Liaison </a:t>
                      </a:r>
                    </a:p>
                    <a:p>
                      <a:endParaRPr lang="en-US" dirty="0"/>
                    </a:p>
                  </a:txBody>
                  <a:tcPr/>
                </a:tc>
                <a:tc>
                  <a:txBody>
                    <a:bodyPr/>
                    <a:lstStyle/>
                    <a:p>
                      <a:r>
                        <a:rPr lang="en-US" dirty="0"/>
                        <a:t>Lahela Mattox</a:t>
                      </a:r>
                    </a:p>
                  </a:txBody>
                  <a:tcPr/>
                </a:tc>
                <a:extLst>
                  <a:ext uri="{0D108BD9-81ED-4DB2-BD59-A6C34878D82A}">
                    <a16:rowId xmlns:a16="http://schemas.microsoft.com/office/drawing/2014/main" val="689082572"/>
                  </a:ext>
                </a:extLst>
              </a:tr>
              <a:tr h="576204">
                <a:tc>
                  <a:txBody>
                    <a:bodyPr/>
                    <a:lstStyle/>
                    <a:p>
                      <a:r>
                        <a:rPr lang="en-US" dirty="0"/>
                        <a:t>Data Systems Development Project Manager</a:t>
                      </a:r>
                    </a:p>
                  </a:txBody>
                  <a:tcPr/>
                </a:tc>
                <a:tc>
                  <a:txBody>
                    <a:bodyPr/>
                    <a:lstStyle/>
                    <a:p>
                      <a:r>
                        <a:rPr lang="en-US" dirty="0"/>
                        <a:t>TBD</a:t>
                      </a:r>
                    </a:p>
                  </a:txBody>
                  <a:tcPr/>
                </a:tc>
                <a:extLst>
                  <a:ext uri="{0D108BD9-81ED-4DB2-BD59-A6C34878D82A}">
                    <a16:rowId xmlns:a16="http://schemas.microsoft.com/office/drawing/2014/main" val="3045330634"/>
                  </a:ext>
                </a:extLst>
              </a:tr>
            </a:tbl>
          </a:graphicData>
        </a:graphic>
      </p:graphicFrame>
      <p:sp>
        <p:nvSpPr>
          <p:cNvPr id="3" name="Slide Number Placeholder 2">
            <a:extLst>
              <a:ext uri="{FF2B5EF4-FFF2-40B4-BE49-F238E27FC236}">
                <a16:creationId xmlns:a16="http://schemas.microsoft.com/office/drawing/2014/main" id="{B826C487-9E10-412B-AD8A-C6A72939DB5E}"/>
              </a:ext>
            </a:extLst>
          </p:cNvPr>
          <p:cNvSpPr>
            <a:spLocks noGrp="1"/>
          </p:cNvSpPr>
          <p:nvPr>
            <p:ph type="sldNum" sz="quarter" idx="12"/>
          </p:nvPr>
        </p:nvSpPr>
        <p:spPr/>
        <p:txBody>
          <a:bodyPr/>
          <a:lstStyle/>
          <a:p>
            <a:fld id="{A87DF1DD-216E-4466-B717-B7472461ED5C}" type="slidenum">
              <a:rPr lang="en-US" smtClean="0"/>
              <a:t>4</a:t>
            </a:fld>
            <a:endParaRPr lang="en-US" dirty="0"/>
          </a:p>
        </p:txBody>
      </p:sp>
    </p:spTree>
    <p:extLst>
      <p:ext uri="{BB962C8B-B14F-4D97-AF65-F5344CB8AC3E}">
        <p14:creationId xmlns:p14="http://schemas.microsoft.com/office/powerpoint/2010/main" val="209571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HEAP Grant Overview</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p:txBody>
          <a:bodyPr>
            <a:normAutofit/>
          </a:bodyPr>
          <a:lstStyle/>
          <a:p>
            <a:pPr lvl="1">
              <a:buFont typeface="Wingdings" panose="05000000000000000000" pitchFamily="2" charset="2"/>
              <a:buChar char="§"/>
            </a:pPr>
            <a:r>
              <a:rPr lang="en-US" sz="2000" dirty="0"/>
              <a:t>HEAP is a $500 million block grant program designed to provide direct assistance to cities, counties and Continuums of Care to address the homelessness crisis throughout California.</a:t>
            </a:r>
          </a:p>
          <a:p>
            <a:pPr lvl="1">
              <a:buFont typeface="Wingdings" panose="05000000000000000000" pitchFamily="2" charset="2"/>
              <a:buChar char="§"/>
            </a:pPr>
            <a:r>
              <a:rPr lang="en-US" sz="2000" dirty="0"/>
              <a:t>Designed to provide immediate, one-time, flexible funding.</a:t>
            </a:r>
          </a:p>
          <a:p>
            <a:pPr lvl="1">
              <a:buFont typeface="Wingdings" panose="05000000000000000000" pitchFamily="2" charset="2"/>
              <a:buChar char="§"/>
            </a:pPr>
            <a:r>
              <a:rPr lang="en-US" sz="2000" dirty="0"/>
              <a:t>Provides support until additional resources are available (i.e. SB 2, No Place Like Home, SB 3).</a:t>
            </a:r>
          </a:p>
          <a:p>
            <a:pPr marL="384048" lvl="2" indent="0">
              <a:buNone/>
            </a:pPr>
            <a:endParaRPr lang="en-US" dirty="0"/>
          </a:p>
          <a:p>
            <a:pPr marL="201168" lvl="1" indent="0">
              <a:buNone/>
            </a:pPr>
            <a:r>
              <a:rPr lang="en-US" dirty="0"/>
              <a:t>	</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28B47084-FE64-40CE-8893-707660AAB407}"/>
              </a:ext>
            </a:extLst>
          </p:cNvPr>
          <p:cNvSpPr>
            <a:spLocks noGrp="1"/>
          </p:cNvSpPr>
          <p:nvPr>
            <p:ph type="sldNum" sz="quarter" idx="12"/>
          </p:nvPr>
        </p:nvSpPr>
        <p:spPr/>
        <p:txBody>
          <a:bodyPr/>
          <a:lstStyle/>
          <a:p>
            <a:fld id="{A87DF1DD-216E-4466-B717-B7472461ED5C}" type="slidenum">
              <a:rPr lang="en-US" smtClean="0"/>
              <a:t>5</a:t>
            </a:fld>
            <a:endParaRPr lang="en-US" dirty="0"/>
          </a:p>
        </p:txBody>
      </p:sp>
    </p:spTree>
    <p:extLst>
      <p:ext uri="{BB962C8B-B14F-4D97-AF65-F5344CB8AC3E}">
        <p14:creationId xmlns:p14="http://schemas.microsoft.com/office/powerpoint/2010/main" val="420079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Eligible Applicants</a:t>
            </a:r>
          </a:p>
        </p:txBody>
      </p:sp>
      <p:sp>
        <p:nvSpPr>
          <p:cNvPr id="3" name="Content Placeholder 2">
            <a:extLst>
              <a:ext uri="{FF2B5EF4-FFF2-40B4-BE49-F238E27FC236}">
                <a16:creationId xmlns:a16="http://schemas.microsoft.com/office/drawing/2014/main" id="{469A1A81-E626-4936-BB38-3D1FCE2AB010}"/>
              </a:ext>
            </a:extLst>
          </p:cNvPr>
          <p:cNvSpPr>
            <a:spLocks noGrp="1"/>
          </p:cNvSpPr>
          <p:nvPr>
            <p:ph idx="1"/>
          </p:nvPr>
        </p:nvSpPr>
        <p:spPr/>
        <p:txBody>
          <a:bodyPr>
            <a:normAutofit/>
          </a:bodyPr>
          <a:lstStyle/>
          <a:p>
            <a:pPr lvl="1">
              <a:buFont typeface="Wingdings" panose="05000000000000000000" pitchFamily="2" charset="2"/>
              <a:buChar char="§"/>
            </a:pPr>
            <a:r>
              <a:rPr lang="en-US" sz="2000" dirty="0"/>
              <a:t>Applications to the HEAP program will only be submitted by the 11 large cities and the 43 CoCs identified in the HEAP Program Guidance-Attachment B.</a:t>
            </a:r>
          </a:p>
          <a:p>
            <a:pPr lvl="1">
              <a:buFont typeface="Wingdings" panose="05000000000000000000" pitchFamily="2" charset="2"/>
              <a:buChar char="§"/>
            </a:pPr>
            <a:r>
              <a:rPr lang="en-US" sz="2000" dirty="0"/>
              <a:t>Individual persons,  cities (not identified as one of the 11 large cities), counties, and/or nonprofit organizations are not eligible to apply directly to HCFC for HEAP funds.  Those interested in receiving HEAP funds will apply directly to their local CoC.</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Slide Number Placeholder 5">
            <a:extLst>
              <a:ext uri="{FF2B5EF4-FFF2-40B4-BE49-F238E27FC236}">
                <a16:creationId xmlns:a16="http://schemas.microsoft.com/office/drawing/2014/main" id="{56037B71-7951-46AB-B927-BCEA27E5B367}"/>
              </a:ext>
            </a:extLst>
          </p:cNvPr>
          <p:cNvSpPr>
            <a:spLocks noGrp="1"/>
          </p:cNvSpPr>
          <p:nvPr>
            <p:ph type="sldNum" sz="quarter" idx="12"/>
          </p:nvPr>
        </p:nvSpPr>
        <p:spPr/>
        <p:txBody>
          <a:bodyPr/>
          <a:lstStyle/>
          <a:p>
            <a:fld id="{A87DF1DD-216E-4466-B717-B7472461ED5C}" type="slidenum">
              <a:rPr lang="en-US" smtClean="0"/>
              <a:t>6</a:t>
            </a:fld>
            <a:endParaRPr lang="en-US" dirty="0"/>
          </a:p>
        </p:txBody>
      </p:sp>
    </p:spTree>
    <p:extLst>
      <p:ext uri="{BB962C8B-B14F-4D97-AF65-F5344CB8AC3E}">
        <p14:creationId xmlns:p14="http://schemas.microsoft.com/office/powerpoint/2010/main" val="234310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Available Funding</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Content Placeholder 2">
            <a:extLst>
              <a:ext uri="{FF2B5EF4-FFF2-40B4-BE49-F238E27FC236}">
                <a16:creationId xmlns:a16="http://schemas.microsoft.com/office/drawing/2014/main" id="{391BBE85-55B6-49FF-B297-8AAB7433C9F7}"/>
              </a:ext>
            </a:extLst>
          </p:cNvPr>
          <p:cNvSpPr>
            <a:spLocks noGrp="1"/>
          </p:cNvSpPr>
          <p:nvPr>
            <p:ph idx="1"/>
          </p:nvPr>
        </p:nvSpPr>
        <p:spPr>
          <a:xfrm>
            <a:off x="822959" y="1845734"/>
            <a:ext cx="7543801" cy="478016"/>
          </a:xfrm>
        </p:spPr>
        <p:txBody>
          <a:bodyPr>
            <a:normAutofit/>
          </a:bodyPr>
          <a:lstStyle/>
          <a:p>
            <a:pPr lvl="1">
              <a:buFont typeface="Wingdings" panose="05000000000000000000" pitchFamily="2" charset="2"/>
              <a:buChar char="§"/>
            </a:pPr>
            <a:r>
              <a:rPr lang="en-US" sz="2000" dirty="0"/>
              <a:t>HEAP funding is divided into 3 categories of distribution.</a:t>
            </a:r>
          </a:p>
          <a:p>
            <a:pPr marL="384048" lvl="2" indent="0">
              <a:buNone/>
            </a:pPr>
            <a:endParaRPr lang="en-US" dirty="0"/>
          </a:p>
          <a:p>
            <a:pPr marL="201168" lvl="1" indent="0">
              <a:buNone/>
            </a:pPr>
            <a:endParaRPr lang="en-US" dirty="0"/>
          </a:p>
        </p:txBody>
      </p:sp>
      <p:graphicFrame>
        <p:nvGraphicFramePr>
          <p:cNvPr id="7" name="Table 6">
            <a:extLst>
              <a:ext uri="{FF2B5EF4-FFF2-40B4-BE49-F238E27FC236}">
                <a16:creationId xmlns:a16="http://schemas.microsoft.com/office/drawing/2014/main" id="{BE645445-BF3C-43F9-9697-C0F7B904E1C7}"/>
              </a:ext>
            </a:extLst>
          </p:cNvPr>
          <p:cNvGraphicFramePr>
            <a:graphicFrameLocks noGrp="1"/>
          </p:cNvGraphicFramePr>
          <p:nvPr>
            <p:extLst>
              <p:ext uri="{D42A27DB-BD31-4B8C-83A1-F6EECF244321}">
                <p14:modId xmlns:p14="http://schemas.microsoft.com/office/powerpoint/2010/main" val="1960849567"/>
              </p:ext>
            </p:extLst>
          </p:nvPr>
        </p:nvGraphicFramePr>
        <p:xfrm>
          <a:off x="1202891" y="2218124"/>
          <a:ext cx="6766650" cy="2779726"/>
        </p:xfrm>
        <a:graphic>
          <a:graphicData uri="http://schemas.openxmlformats.org/drawingml/2006/table">
            <a:tbl>
              <a:tblPr firstRow="1" bandRow="1">
                <a:tableStyleId>{5C22544A-7EE6-4342-B048-85BDC9FD1C3A}</a:tableStyleId>
              </a:tblPr>
              <a:tblGrid>
                <a:gridCol w="2640490">
                  <a:extLst>
                    <a:ext uri="{9D8B030D-6E8A-4147-A177-3AD203B41FA5}">
                      <a16:colId xmlns:a16="http://schemas.microsoft.com/office/drawing/2014/main" val="3356042240"/>
                    </a:ext>
                  </a:extLst>
                </a:gridCol>
                <a:gridCol w="1870610">
                  <a:extLst>
                    <a:ext uri="{9D8B030D-6E8A-4147-A177-3AD203B41FA5}">
                      <a16:colId xmlns:a16="http://schemas.microsoft.com/office/drawing/2014/main" val="784181927"/>
                    </a:ext>
                  </a:extLst>
                </a:gridCol>
                <a:gridCol w="2255550">
                  <a:extLst>
                    <a:ext uri="{9D8B030D-6E8A-4147-A177-3AD203B41FA5}">
                      <a16:colId xmlns:a16="http://schemas.microsoft.com/office/drawing/2014/main" val="3376223635"/>
                    </a:ext>
                  </a:extLst>
                </a:gridCol>
              </a:tblGrid>
              <a:tr h="172686">
                <a:tc>
                  <a:txBody>
                    <a:bodyPr/>
                    <a:lstStyle/>
                    <a:p>
                      <a:r>
                        <a:rPr lang="en-US" sz="1100" dirty="0"/>
                        <a:t>Category for Distribution</a:t>
                      </a:r>
                    </a:p>
                  </a:txBody>
                  <a:tcPr marL="62667" marR="62667" marT="31334" marB="31334"/>
                </a:tc>
                <a:tc>
                  <a:txBody>
                    <a:bodyPr/>
                    <a:lstStyle/>
                    <a:p>
                      <a:r>
                        <a:rPr lang="en-US" sz="1100" dirty="0"/>
                        <a:t>Funded Amount</a:t>
                      </a:r>
                    </a:p>
                  </a:txBody>
                  <a:tcPr marL="62667" marR="62667" marT="31334" marB="31334"/>
                </a:tc>
                <a:tc>
                  <a:txBody>
                    <a:bodyPr/>
                    <a:lstStyle/>
                    <a:p>
                      <a:r>
                        <a:rPr lang="en-US" sz="1100" dirty="0"/>
                        <a:t>Eligible Applicants</a:t>
                      </a:r>
                    </a:p>
                  </a:txBody>
                  <a:tcPr marL="62667" marR="62667" marT="31334" marB="31334"/>
                </a:tc>
                <a:extLst>
                  <a:ext uri="{0D108BD9-81ED-4DB2-BD59-A6C34878D82A}">
                    <a16:rowId xmlns:a16="http://schemas.microsoft.com/office/drawing/2014/main" val="782894337"/>
                  </a:ext>
                </a:extLst>
              </a:tr>
              <a:tr h="731119">
                <a:tc>
                  <a:txBody>
                    <a:bodyPr/>
                    <a:lstStyle/>
                    <a:p>
                      <a:pPr marL="0" indent="0">
                        <a:buFont typeface="Arial" panose="020B0604020202020204" pitchFamily="34" charset="0"/>
                        <a:buNone/>
                      </a:pPr>
                      <a:r>
                        <a:rPr lang="en-US" sz="1400" dirty="0"/>
                        <a:t>(a)  CoC</a:t>
                      </a:r>
                    </a:p>
                    <a:p>
                      <a:pPr marL="0" indent="0">
                        <a:buFont typeface="Arial" panose="020B0604020202020204" pitchFamily="34" charset="0"/>
                        <a:buNone/>
                      </a:pPr>
                      <a:r>
                        <a:rPr lang="en-US" sz="1400" dirty="0"/>
                        <a:t>-Based on Point in Time Count Ranges</a:t>
                      </a:r>
                    </a:p>
                  </a:txBody>
                  <a:tcPr marL="62667" marR="62667" marT="31334" marB="31334">
                    <a:solidFill>
                      <a:schemeClr val="accent1">
                        <a:lumMod val="60000"/>
                        <a:lumOff val="40000"/>
                      </a:schemeClr>
                    </a:solidFill>
                  </a:tcPr>
                </a:tc>
                <a:tc>
                  <a:txBody>
                    <a:bodyPr/>
                    <a:lstStyle/>
                    <a:p>
                      <a:pPr algn="ctr"/>
                      <a:r>
                        <a:rPr lang="en-US" sz="1400" dirty="0"/>
                        <a:t>$250M</a:t>
                      </a:r>
                    </a:p>
                  </a:txBody>
                  <a:tcPr marL="62667" marR="62667" marT="31334" marB="31334">
                    <a:solidFill>
                      <a:schemeClr val="accent1">
                        <a:lumMod val="60000"/>
                        <a:lumOff val="40000"/>
                      </a:schemeClr>
                    </a:solidFill>
                  </a:tcPr>
                </a:tc>
                <a:tc>
                  <a:txBody>
                    <a:bodyPr/>
                    <a:lstStyle/>
                    <a:p>
                      <a:r>
                        <a:rPr lang="en-US" sz="1400" dirty="0"/>
                        <a:t>CoC</a:t>
                      </a:r>
                    </a:p>
                  </a:txBody>
                  <a:tcPr marL="62667" marR="62667" marT="31334" marB="31334">
                    <a:solidFill>
                      <a:schemeClr val="accent1">
                        <a:lumMod val="60000"/>
                        <a:lumOff val="40000"/>
                      </a:schemeClr>
                    </a:solidFill>
                  </a:tcPr>
                </a:tc>
                <a:extLst>
                  <a:ext uri="{0D108BD9-81ED-4DB2-BD59-A6C34878D82A}">
                    <a16:rowId xmlns:a16="http://schemas.microsoft.com/office/drawing/2014/main" val="4199058302"/>
                  </a:ext>
                </a:extLst>
              </a:tr>
              <a:tr h="920067">
                <a:tc>
                  <a:txBody>
                    <a:bodyPr/>
                    <a:lstStyle/>
                    <a:p>
                      <a:pPr marL="0" indent="0">
                        <a:buFont typeface="Arial" panose="020B0604020202020204" pitchFamily="34" charset="0"/>
                        <a:buNone/>
                      </a:pPr>
                      <a:r>
                        <a:rPr lang="en-US" sz="1400" dirty="0"/>
                        <a:t>(b)  CoC</a:t>
                      </a:r>
                    </a:p>
                    <a:p>
                      <a:pPr marL="0" indent="0">
                        <a:buFont typeface="Arial" panose="020B0604020202020204" pitchFamily="34" charset="0"/>
                        <a:buNone/>
                      </a:pPr>
                      <a:r>
                        <a:rPr lang="en-US" sz="1400" dirty="0"/>
                        <a:t>-Based on Percentage of Homeless Population</a:t>
                      </a:r>
                    </a:p>
                  </a:txBody>
                  <a:tcPr marL="62667" marR="62667" marT="31334" marB="31334">
                    <a:solidFill>
                      <a:schemeClr val="accent1">
                        <a:lumMod val="60000"/>
                        <a:lumOff val="40000"/>
                      </a:schemeClr>
                    </a:solidFill>
                  </a:tcPr>
                </a:tc>
                <a:tc>
                  <a:txBody>
                    <a:bodyPr/>
                    <a:lstStyle/>
                    <a:p>
                      <a:pPr algn="ctr"/>
                      <a:r>
                        <a:rPr lang="en-US" sz="1400" dirty="0"/>
                        <a:t>$100M</a:t>
                      </a:r>
                    </a:p>
                  </a:txBody>
                  <a:tcPr marL="62667" marR="62667" marT="31334" marB="31334">
                    <a:solidFill>
                      <a:schemeClr val="accent1">
                        <a:lumMod val="60000"/>
                        <a:lumOff val="40000"/>
                      </a:schemeClr>
                    </a:solidFill>
                  </a:tcPr>
                </a:tc>
                <a:tc>
                  <a:txBody>
                    <a:bodyPr/>
                    <a:lstStyle/>
                    <a:p>
                      <a:r>
                        <a:rPr lang="en-US" sz="1400" dirty="0"/>
                        <a:t>CoC</a:t>
                      </a:r>
                    </a:p>
                  </a:txBody>
                  <a:tcPr marL="62667" marR="62667" marT="31334" marB="31334">
                    <a:solidFill>
                      <a:schemeClr val="accent1">
                        <a:lumMod val="60000"/>
                        <a:lumOff val="40000"/>
                      </a:schemeClr>
                    </a:solidFill>
                  </a:tcPr>
                </a:tc>
                <a:extLst>
                  <a:ext uri="{0D108BD9-81ED-4DB2-BD59-A6C34878D82A}">
                    <a16:rowId xmlns:a16="http://schemas.microsoft.com/office/drawing/2014/main" val="3300072383"/>
                  </a:ext>
                </a:extLst>
              </a:tr>
              <a:tr h="898232">
                <a:tc>
                  <a:txBody>
                    <a:bodyPr/>
                    <a:lstStyle/>
                    <a:p>
                      <a:r>
                        <a:rPr lang="en-US" sz="1400" dirty="0"/>
                        <a:t>City / City that is also a County </a:t>
                      </a:r>
                    </a:p>
                    <a:p>
                      <a:r>
                        <a:rPr lang="en-US" sz="1400" dirty="0"/>
                        <a:t>– Based on general population</a:t>
                      </a:r>
                    </a:p>
                  </a:txBody>
                  <a:tcPr marL="62667" marR="62667" marT="31334" marB="31334"/>
                </a:tc>
                <a:tc>
                  <a:txBody>
                    <a:bodyPr/>
                    <a:lstStyle/>
                    <a:p>
                      <a:pPr algn="ctr"/>
                      <a:r>
                        <a:rPr lang="en-US" sz="1400" dirty="0"/>
                        <a:t>$150M</a:t>
                      </a:r>
                    </a:p>
                  </a:txBody>
                  <a:tcPr marL="62667" marR="62667" marT="31334" marB="31334"/>
                </a:tc>
                <a:tc>
                  <a:txBody>
                    <a:bodyPr/>
                    <a:lstStyle/>
                    <a:p>
                      <a:r>
                        <a:rPr lang="en-US" sz="1400" dirty="0"/>
                        <a:t>Large cities with a population over 330,000</a:t>
                      </a:r>
                    </a:p>
                  </a:txBody>
                  <a:tcPr marL="62667" marR="62667" marT="31334" marB="31334"/>
                </a:tc>
                <a:extLst>
                  <a:ext uri="{0D108BD9-81ED-4DB2-BD59-A6C34878D82A}">
                    <a16:rowId xmlns:a16="http://schemas.microsoft.com/office/drawing/2014/main" val="4241582157"/>
                  </a:ext>
                </a:extLst>
              </a:tr>
            </a:tbl>
          </a:graphicData>
        </a:graphic>
      </p:graphicFrame>
      <p:sp>
        <p:nvSpPr>
          <p:cNvPr id="8" name="Content Placeholder 2">
            <a:extLst>
              <a:ext uri="{FF2B5EF4-FFF2-40B4-BE49-F238E27FC236}">
                <a16:creationId xmlns:a16="http://schemas.microsoft.com/office/drawing/2014/main" id="{B566372F-206A-4C06-8469-CE6C422E5121}"/>
              </a:ext>
            </a:extLst>
          </p:cNvPr>
          <p:cNvSpPr txBox="1">
            <a:spLocks/>
          </p:cNvSpPr>
          <p:nvPr/>
        </p:nvSpPr>
        <p:spPr>
          <a:xfrm>
            <a:off x="822959" y="5092118"/>
            <a:ext cx="7543801" cy="120801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
            </a:pPr>
            <a:r>
              <a:rPr lang="en-US" dirty="0"/>
              <a:t>Although there are two categories of funds for the CoCs, only one application will be submitted for the total amount of the CoCs allocation.</a:t>
            </a:r>
          </a:p>
          <a:p>
            <a:pPr lvl="1">
              <a:buFont typeface="Wingdings" panose="05000000000000000000" pitchFamily="2" charset="2"/>
              <a:buChar char="§"/>
            </a:pPr>
            <a:r>
              <a:rPr lang="en-US" dirty="0"/>
              <a:t>Only one application will be submitted by each large city for the total amount allocated.</a:t>
            </a:r>
            <a:endParaRPr lang="en-US" sz="2000" dirty="0"/>
          </a:p>
          <a:p>
            <a:pPr marL="201168" lvl="1" indent="0">
              <a:buFont typeface="Calibri" pitchFamily="34" charset="0"/>
              <a:buNone/>
            </a:pPr>
            <a:endParaRPr lang="en-US" sz="2000" dirty="0"/>
          </a:p>
        </p:txBody>
      </p:sp>
      <p:sp>
        <p:nvSpPr>
          <p:cNvPr id="3" name="Slide Number Placeholder 2">
            <a:extLst>
              <a:ext uri="{FF2B5EF4-FFF2-40B4-BE49-F238E27FC236}">
                <a16:creationId xmlns:a16="http://schemas.microsoft.com/office/drawing/2014/main" id="{CEE34E7E-007B-4B83-85AC-222DDFD7331A}"/>
              </a:ext>
            </a:extLst>
          </p:cNvPr>
          <p:cNvSpPr>
            <a:spLocks noGrp="1"/>
          </p:cNvSpPr>
          <p:nvPr>
            <p:ph type="sldNum" sz="quarter" idx="12"/>
          </p:nvPr>
        </p:nvSpPr>
        <p:spPr/>
        <p:txBody>
          <a:bodyPr/>
          <a:lstStyle/>
          <a:p>
            <a:fld id="{A87DF1DD-216E-4466-B717-B7472461ED5C}" type="slidenum">
              <a:rPr lang="en-US" smtClean="0"/>
              <a:t>7</a:t>
            </a:fld>
            <a:endParaRPr lang="en-US" dirty="0"/>
          </a:p>
        </p:txBody>
      </p:sp>
    </p:spTree>
    <p:extLst>
      <p:ext uri="{BB962C8B-B14F-4D97-AF65-F5344CB8AC3E}">
        <p14:creationId xmlns:p14="http://schemas.microsoft.com/office/powerpoint/2010/main" val="327793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Available Funding (continued)</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sp>
        <p:nvSpPr>
          <p:cNvPr id="6" name="TextBox 5">
            <a:extLst>
              <a:ext uri="{FF2B5EF4-FFF2-40B4-BE49-F238E27FC236}">
                <a16:creationId xmlns:a16="http://schemas.microsoft.com/office/drawing/2014/main" id="{D35BFA2F-CB44-49A6-A066-9F2E064AF77D}"/>
              </a:ext>
            </a:extLst>
          </p:cNvPr>
          <p:cNvSpPr txBox="1"/>
          <p:nvPr/>
        </p:nvSpPr>
        <p:spPr>
          <a:xfrm>
            <a:off x="143373" y="1737361"/>
            <a:ext cx="4257576" cy="369332"/>
          </a:xfrm>
          <a:prstGeom prst="rect">
            <a:avLst/>
          </a:prstGeom>
          <a:noFill/>
        </p:spPr>
        <p:txBody>
          <a:bodyPr wrap="none" rtlCol="0">
            <a:spAutoFit/>
          </a:bodyPr>
          <a:lstStyle/>
          <a:p>
            <a:r>
              <a:rPr lang="en-US" dirty="0"/>
              <a:t>Continuum of Care 50213 (a) and 50213 (b)</a:t>
            </a:r>
          </a:p>
        </p:txBody>
      </p:sp>
      <p:pic>
        <p:nvPicPr>
          <p:cNvPr id="9" name="Picture 8">
            <a:extLst>
              <a:ext uri="{FF2B5EF4-FFF2-40B4-BE49-F238E27FC236}">
                <a16:creationId xmlns:a16="http://schemas.microsoft.com/office/drawing/2014/main" id="{FA8D40E3-D959-4792-B72E-79B28F396F6B}"/>
              </a:ext>
            </a:extLst>
          </p:cNvPr>
          <p:cNvPicPr/>
          <p:nvPr/>
        </p:nvPicPr>
        <p:blipFill rotWithShape="1">
          <a:blip r:embed="rId3"/>
          <a:srcRect l="16151" t="31157" r="15226" b="12631"/>
          <a:stretch/>
        </p:blipFill>
        <p:spPr bwMode="auto">
          <a:xfrm>
            <a:off x="143373" y="2106694"/>
            <a:ext cx="8713547" cy="4026688"/>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14FF731E-AA47-4C09-99ED-2E136EF7FAB1}"/>
              </a:ext>
            </a:extLst>
          </p:cNvPr>
          <p:cNvSpPr>
            <a:spLocks noGrp="1"/>
          </p:cNvSpPr>
          <p:nvPr>
            <p:ph type="sldNum" sz="quarter" idx="12"/>
          </p:nvPr>
        </p:nvSpPr>
        <p:spPr/>
        <p:txBody>
          <a:bodyPr/>
          <a:lstStyle/>
          <a:p>
            <a:fld id="{A87DF1DD-216E-4466-B717-B7472461ED5C}" type="slidenum">
              <a:rPr lang="en-US" smtClean="0"/>
              <a:t>8</a:t>
            </a:fld>
            <a:endParaRPr lang="en-US" dirty="0"/>
          </a:p>
        </p:txBody>
      </p:sp>
    </p:spTree>
    <p:extLst>
      <p:ext uri="{BB962C8B-B14F-4D97-AF65-F5344CB8AC3E}">
        <p14:creationId xmlns:p14="http://schemas.microsoft.com/office/powerpoint/2010/main" val="11915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FA3B-58A6-4EAD-8C08-4D786EE873AE}"/>
              </a:ext>
            </a:extLst>
          </p:cNvPr>
          <p:cNvSpPr>
            <a:spLocks noGrp="1"/>
          </p:cNvSpPr>
          <p:nvPr>
            <p:ph type="title"/>
          </p:nvPr>
        </p:nvSpPr>
        <p:spPr/>
        <p:txBody>
          <a:bodyPr/>
          <a:lstStyle/>
          <a:p>
            <a:r>
              <a:rPr lang="en-US" dirty="0"/>
              <a:t>Available Funding (continued)</a:t>
            </a:r>
          </a:p>
        </p:txBody>
      </p:sp>
      <p:pic>
        <p:nvPicPr>
          <p:cNvPr id="4" name="Picture 3">
            <a:extLst>
              <a:ext uri="{FF2B5EF4-FFF2-40B4-BE49-F238E27FC236}">
                <a16:creationId xmlns:a16="http://schemas.microsoft.com/office/drawing/2014/main" id="{13C3D78E-60EE-4EDD-9D95-EA480884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91" y="135661"/>
            <a:ext cx="2623739" cy="876321"/>
          </a:xfrm>
          <a:prstGeom prst="rect">
            <a:avLst/>
          </a:prstGeom>
        </p:spPr>
      </p:pic>
      <p:sp>
        <p:nvSpPr>
          <p:cNvPr id="5" name="TextBox 4">
            <a:extLst>
              <a:ext uri="{FF2B5EF4-FFF2-40B4-BE49-F238E27FC236}">
                <a16:creationId xmlns:a16="http://schemas.microsoft.com/office/drawing/2014/main" id="{45C97A62-6010-4F01-A80D-9AAA9DACF6E5}"/>
              </a:ext>
            </a:extLst>
          </p:cNvPr>
          <p:cNvSpPr txBox="1"/>
          <p:nvPr/>
        </p:nvSpPr>
        <p:spPr>
          <a:xfrm>
            <a:off x="228891" y="6488668"/>
            <a:ext cx="3195427" cy="369332"/>
          </a:xfrm>
          <a:prstGeom prst="rect">
            <a:avLst/>
          </a:prstGeom>
          <a:noFill/>
        </p:spPr>
        <p:txBody>
          <a:bodyPr wrap="none" rtlCol="0">
            <a:spAutoFit/>
          </a:bodyPr>
          <a:lstStyle/>
          <a:p>
            <a:r>
              <a:rPr lang="en-US" b="1" dirty="0">
                <a:solidFill>
                  <a:schemeClr val="bg1"/>
                </a:solidFill>
              </a:rPr>
              <a:t>https://www.bcsh.ca.gov/hcfc/</a:t>
            </a:r>
          </a:p>
        </p:txBody>
      </p:sp>
      <p:pic>
        <p:nvPicPr>
          <p:cNvPr id="7" name="Picture 6">
            <a:extLst>
              <a:ext uri="{FF2B5EF4-FFF2-40B4-BE49-F238E27FC236}">
                <a16:creationId xmlns:a16="http://schemas.microsoft.com/office/drawing/2014/main" id="{E791A1B8-0E60-4079-AA93-2771E29E7354}"/>
              </a:ext>
            </a:extLst>
          </p:cNvPr>
          <p:cNvPicPr/>
          <p:nvPr/>
        </p:nvPicPr>
        <p:blipFill rotWithShape="1">
          <a:blip r:embed="rId3"/>
          <a:srcRect l="16266" t="21993" r="16028" b="10390"/>
          <a:stretch/>
        </p:blipFill>
        <p:spPr bwMode="auto">
          <a:xfrm>
            <a:off x="228892" y="1737361"/>
            <a:ext cx="8553856" cy="4550601"/>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7FA251C2-7E60-4FF8-9C80-48D34C3AB3A7}"/>
              </a:ext>
            </a:extLst>
          </p:cNvPr>
          <p:cNvSpPr>
            <a:spLocks noGrp="1"/>
          </p:cNvSpPr>
          <p:nvPr>
            <p:ph type="sldNum" sz="quarter" idx="12"/>
          </p:nvPr>
        </p:nvSpPr>
        <p:spPr/>
        <p:txBody>
          <a:bodyPr/>
          <a:lstStyle/>
          <a:p>
            <a:fld id="{A87DF1DD-216E-4466-B717-B7472461ED5C}" type="slidenum">
              <a:rPr lang="en-US" smtClean="0"/>
              <a:t>9</a:t>
            </a:fld>
            <a:endParaRPr lang="en-US" dirty="0"/>
          </a:p>
        </p:txBody>
      </p:sp>
    </p:spTree>
    <p:extLst>
      <p:ext uri="{BB962C8B-B14F-4D97-AF65-F5344CB8AC3E}">
        <p14:creationId xmlns:p14="http://schemas.microsoft.com/office/powerpoint/2010/main" val="1363267632"/>
      </p:ext>
    </p:extLst>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6DE0AE23246E438E7A3EA5B338C00C" ma:contentTypeVersion="8" ma:contentTypeDescription="Create a new document." ma:contentTypeScope="" ma:versionID="999910bb41b8ae39e4a81b21252c1a1f">
  <xsd:schema xmlns:xsd="http://www.w3.org/2001/XMLSchema" xmlns:xs="http://www.w3.org/2001/XMLSchema" xmlns:p="http://schemas.microsoft.com/office/2006/metadata/properties" xmlns:ns2="08382b6d-93d1-4bd8-a3b1-76988c701d79" xmlns:ns3="565c69c3-310c-42eb-98c2-6fbca90c6a28" targetNamespace="http://schemas.microsoft.com/office/2006/metadata/properties" ma:root="true" ma:fieldsID="a50a79ac693ba3370122a700d1dc197c" ns2:_="" ns3:_="">
    <xsd:import namespace="08382b6d-93d1-4bd8-a3b1-76988c701d79"/>
    <xsd:import namespace="565c69c3-310c-42eb-98c2-6fbca90c6a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382b6d-93d1-4bd8-a3b1-76988c701d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5c69c3-310c-42eb-98c2-6fbca90c6a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8382b6d-93d1-4bd8-a3b1-76988c701d79">
      <UserInfo>
        <DisplayName>Puddefoot, Ginny@BCSH</DisplayName>
        <AccountId>30</AccountId>
        <AccountType/>
      </UserInfo>
      <UserInfo>
        <DisplayName>Castillo, Daniel@BCSH</DisplayName>
        <AccountId>37</AccountId>
        <AccountType/>
      </UserInfo>
      <UserInfo>
        <DisplayName>Nguyen, Nathalie@BCSH</DisplayName>
        <AccountId>34</AccountId>
        <AccountType/>
      </UserInfo>
    </SharedWithUsers>
  </documentManagement>
</p:properties>
</file>

<file path=customXml/itemProps1.xml><?xml version="1.0" encoding="utf-8"?>
<ds:datastoreItem xmlns:ds="http://schemas.openxmlformats.org/officeDocument/2006/customXml" ds:itemID="{9A2119BE-7FFF-4CB8-876B-3D252E25BC25}">
  <ds:schemaRefs>
    <ds:schemaRef ds:uri="http://schemas.microsoft.com/sharepoint/v3/contenttype/forms"/>
  </ds:schemaRefs>
</ds:datastoreItem>
</file>

<file path=customXml/itemProps2.xml><?xml version="1.0" encoding="utf-8"?>
<ds:datastoreItem xmlns:ds="http://schemas.openxmlformats.org/officeDocument/2006/customXml" ds:itemID="{82C659D2-D1D6-4D26-AE11-B03C4BE01A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382b6d-93d1-4bd8-a3b1-76988c701d79"/>
    <ds:schemaRef ds:uri="565c69c3-310c-42eb-98c2-6fbca90c6a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D7AB75-FF68-4ACA-A097-93FD0D61F313}">
  <ds:schemaRefs>
    <ds:schemaRef ds:uri="http://purl.org/dc/elements/1.1/"/>
    <ds:schemaRef ds:uri="http://schemas.microsoft.com/office/2006/metadata/properties"/>
    <ds:schemaRef ds:uri="08382b6d-93d1-4bd8-a3b1-76988c701d79"/>
    <ds:schemaRef ds:uri="565c69c3-310c-42eb-98c2-6fbca90c6a28"/>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2314</TotalTime>
  <Words>2737</Words>
  <Application>Microsoft Office PowerPoint</Application>
  <PresentationFormat>On-screen Show (4:3)</PresentationFormat>
  <Paragraphs>420</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Retrospect</vt:lpstr>
      <vt:lpstr>SB 850: Homeless Emergency Aid Program (HEAP) </vt:lpstr>
      <vt:lpstr>Agenda</vt:lpstr>
      <vt:lpstr>SB 850 Overview</vt:lpstr>
      <vt:lpstr>HCFC Team Members</vt:lpstr>
      <vt:lpstr>HEAP Grant Overview</vt:lpstr>
      <vt:lpstr>Eligible Applicants</vt:lpstr>
      <vt:lpstr>Available Funding</vt:lpstr>
      <vt:lpstr>Available Funding (continued)</vt:lpstr>
      <vt:lpstr>Available Funding (continued)</vt:lpstr>
      <vt:lpstr>Available Funding (continued)</vt:lpstr>
      <vt:lpstr>Available Funding (continued)</vt:lpstr>
      <vt:lpstr>Application Process</vt:lpstr>
      <vt:lpstr>Application Map</vt:lpstr>
      <vt:lpstr>Application Process (Continued)</vt:lpstr>
      <vt:lpstr>Distribution of Funds</vt:lpstr>
      <vt:lpstr>Expenditure Deadlines</vt:lpstr>
      <vt:lpstr>Application Timeline Round 1</vt:lpstr>
      <vt:lpstr>Application Timeline Round 2</vt:lpstr>
      <vt:lpstr>Program Timeline</vt:lpstr>
      <vt:lpstr>Eligibility Criteria</vt:lpstr>
      <vt:lpstr>Eligibility Criteria</vt:lpstr>
      <vt:lpstr>Shelter Crisis Declaration</vt:lpstr>
      <vt:lpstr>Declaration Sample</vt:lpstr>
      <vt:lpstr>Declaration Sample (continued)</vt:lpstr>
      <vt:lpstr>Eligible Uses of HEAP Funds</vt:lpstr>
      <vt:lpstr>Eligible Uses of HEAP Funds</vt:lpstr>
      <vt:lpstr>Homeless Youth Set Aside</vt:lpstr>
      <vt:lpstr>Ineligible Uses of HEAP Funds</vt:lpstr>
      <vt:lpstr>Technical Assistance</vt:lpstr>
      <vt:lpstr>HCD Workshop Schedule</vt:lpstr>
      <vt:lpstr>Contact Information</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HEAP Draft Timeline</dc:title>
  <dc:creator>Von Koch-Liebert, Lynn@BCSH</dc:creator>
  <cp:lastModifiedBy>Mattox, Lahela@BCSH</cp:lastModifiedBy>
  <cp:revision>83</cp:revision>
  <cp:lastPrinted>2018-08-31T21:55:19Z</cp:lastPrinted>
  <dcterms:created xsi:type="dcterms:W3CDTF">2018-07-06T23:06:36Z</dcterms:created>
  <dcterms:modified xsi:type="dcterms:W3CDTF">2018-09-04T19:51:11Z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0x010100486DE0AE23246E438E7A3EA5B338C00C</vt:lpwstr>
  </property>
  <property fmtid="{D5CDD505-2E9C-101B-9397-08002B2CF9AE}" pid="3" name="Order">
    <vt:r8>17400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