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4"/>
  </p:sldMasterIdLst>
  <p:notesMasterIdLst>
    <p:notesMasterId r:id="rId25"/>
  </p:notesMasterIdLst>
  <p:handoutMasterIdLst>
    <p:handoutMasterId r:id="rId26"/>
  </p:handoutMasterIdLst>
  <p:sldIdLst>
    <p:sldId id="317" r:id="rId5"/>
    <p:sldId id="325" r:id="rId6"/>
    <p:sldId id="326" r:id="rId7"/>
    <p:sldId id="318" r:id="rId8"/>
    <p:sldId id="349" r:id="rId9"/>
    <p:sldId id="337" r:id="rId10"/>
    <p:sldId id="336" r:id="rId11"/>
    <p:sldId id="338" r:id="rId12"/>
    <p:sldId id="339" r:id="rId13"/>
    <p:sldId id="340" r:id="rId14"/>
    <p:sldId id="341" r:id="rId15"/>
    <p:sldId id="342" r:id="rId16"/>
    <p:sldId id="343" r:id="rId17"/>
    <p:sldId id="344" r:id="rId18"/>
    <p:sldId id="345" r:id="rId19"/>
    <p:sldId id="346" r:id="rId20"/>
    <p:sldId id="347" r:id="rId21"/>
    <p:sldId id="348" r:id="rId22"/>
    <p:sldId id="270" r:id="rId23"/>
    <p:sldId id="322" r:id="rId24"/>
  </p:sldIdLst>
  <p:sldSz cx="9144000" cy="6858000" type="screen4x3"/>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ddefoot, Ginny@BCSH" initials="PG" lastIdx="8" clrIdx="0">
    <p:extLst>
      <p:ext uri="{19B8F6BF-5375-455C-9EA6-DF929625EA0E}">
        <p15:presenceInfo xmlns:p15="http://schemas.microsoft.com/office/powerpoint/2012/main" userId="S-1-5-21-1787871299-1839642009-2755954248-10122" providerId="AD"/>
      </p:ext>
    </p:extLst>
  </p:cmAuthor>
  <p:cmAuthor id="2" name="Mattox, Lahela@BCSH" initials="ML" lastIdx="29" clrIdx="1">
    <p:extLst>
      <p:ext uri="{19B8F6BF-5375-455C-9EA6-DF929625EA0E}">
        <p15:presenceInfo xmlns:p15="http://schemas.microsoft.com/office/powerpoint/2012/main" userId="S-1-5-21-1787871299-1839642009-2755954248-10127" providerId="AD"/>
      </p:ext>
    </p:extLst>
  </p:cmAuthor>
  <p:cmAuthor id="3" name="Mattox, Lahela@BCSH" initials="ML [2]" lastIdx="1" clrIdx="2">
    <p:extLst>
      <p:ext uri="{19B8F6BF-5375-455C-9EA6-DF929625EA0E}">
        <p15:presenceInfo xmlns:p15="http://schemas.microsoft.com/office/powerpoint/2012/main" userId="S::Lahela.Mattox@bcsh.ca.gov::4a9f4531-f22d-4c9c-9a2a-8b5ef6b84106" providerId="AD"/>
      </p:ext>
    </p:extLst>
  </p:cmAuthor>
  <p:cmAuthor id="4" name="Mohseni, Khalil@BCSH" initials="MK" lastIdx="8" clrIdx="3">
    <p:extLst>
      <p:ext uri="{19B8F6BF-5375-455C-9EA6-DF929625EA0E}">
        <p15:presenceInfo xmlns:p15="http://schemas.microsoft.com/office/powerpoint/2012/main" userId="S-1-5-21-1787871299-1839642009-2755954248-10137" providerId="AD"/>
      </p:ext>
    </p:extLst>
  </p:cmAuthor>
  <p:cmAuthor id="5" name="Von Koch-Liebert, Lynn@BCSH" initials="VKL" lastIdx="4" clrIdx="4">
    <p:extLst>
      <p:ext uri="{19B8F6BF-5375-455C-9EA6-DF929625EA0E}">
        <p15:presenceInfo xmlns:p15="http://schemas.microsoft.com/office/powerpoint/2012/main" userId="S-1-5-21-1787871299-1839642009-2755954248-13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9E7"/>
    <a:srgbClr val="1B33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0" autoAdjust="0"/>
    <p:restoredTop sz="94660"/>
  </p:normalViewPr>
  <p:slideViewPr>
    <p:cSldViewPr snapToGrid="0">
      <p:cViewPr varScale="1">
        <p:scale>
          <a:sx n="105" d="100"/>
          <a:sy n="105" d="100"/>
        </p:scale>
        <p:origin x="294" y="3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E3C79D0-C01A-4BFA-B3C2-18A9FFD0DEE0}"/>
              </a:ext>
            </a:extLst>
          </p:cNvPr>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B46D2F1-00AB-44A1-8DC0-FC6E91EAFCB9}"/>
              </a:ext>
            </a:extLst>
          </p:cNvPr>
          <p:cNvSpPr>
            <a:spLocks noGrp="1"/>
          </p:cNvSpPr>
          <p:nvPr>
            <p:ph type="dt" sz="quarter" idx="1"/>
          </p:nvPr>
        </p:nvSpPr>
        <p:spPr>
          <a:xfrm>
            <a:off x="3897313" y="0"/>
            <a:ext cx="2982912" cy="466725"/>
          </a:xfrm>
          <a:prstGeom prst="rect">
            <a:avLst/>
          </a:prstGeom>
        </p:spPr>
        <p:txBody>
          <a:bodyPr vert="horz" lIns="91440" tIns="45720" rIns="91440" bIns="45720" rtlCol="0"/>
          <a:lstStyle>
            <a:lvl1pPr algn="r">
              <a:defRPr sz="1200"/>
            </a:lvl1pPr>
          </a:lstStyle>
          <a:p>
            <a:fld id="{795AD305-C390-4BCA-ADCA-F9D1BF1D49B2}" type="datetime1">
              <a:rPr lang="en-US" smtClean="0"/>
              <a:t>4/8/2019</a:t>
            </a:fld>
            <a:endParaRPr lang="en-US" dirty="0"/>
          </a:p>
        </p:txBody>
      </p:sp>
      <p:sp>
        <p:nvSpPr>
          <p:cNvPr id="4" name="Footer Placeholder 3">
            <a:extLst>
              <a:ext uri="{FF2B5EF4-FFF2-40B4-BE49-F238E27FC236}">
                <a16:creationId xmlns:a16="http://schemas.microsoft.com/office/drawing/2014/main" id="{1BF0C1C8-DF94-4C59-B601-BC9933A5E11A}"/>
              </a:ext>
            </a:extLst>
          </p:cNvPr>
          <p:cNvSpPr>
            <a:spLocks noGrp="1"/>
          </p:cNvSpPr>
          <p:nvPr>
            <p:ph type="ftr" sz="quarter" idx="2"/>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C26E82D5-610C-49A5-B365-6A0F4C16D4DA}"/>
              </a:ext>
            </a:extLst>
          </p:cNvPr>
          <p:cNvSpPr>
            <a:spLocks noGrp="1"/>
          </p:cNvSpPr>
          <p:nvPr>
            <p:ph type="sldNum" sz="quarter" idx="3"/>
          </p:nvPr>
        </p:nvSpPr>
        <p:spPr>
          <a:xfrm>
            <a:off x="3897313" y="8829675"/>
            <a:ext cx="2982912" cy="466725"/>
          </a:xfrm>
          <a:prstGeom prst="rect">
            <a:avLst/>
          </a:prstGeom>
        </p:spPr>
        <p:txBody>
          <a:bodyPr vert="horz" lIns="91440" tIns="45720" rIns="91440" bIns="45720" rtlCol="0" anchor="b"/>
          <a:lstStyle>
            <a:lvl1pPr algn="r">
              <a:defRPr sz="1200"/>
            </a:lvl1pPr>
          </a:lstStyle>
          <a:p>
            <a:fld id="{CD27790B-9FF9-427B-A51E-CE1F93A6834B}" type="slidenum">
              <a:rPr lang="en-US" smtClean="0"/>
              <a:t>‹#›</a:t>
            </a:fld>
            <a:endParaRPr lang="en-US" dirty="0"/>
          </a:p>
        </p:txBody>
      </p:sp>
    </p:spTree>
    <p:extLst>
      <p:ext uri="{BB962C8B-B14F-4D97-AF65-F5344CB8AC3E}">
        <p14:creationId xmlns:p14="http://schemas.microsoft.com/office/powerpoint/2010/main" val="31343991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D381FADF-0F48-49DF-96F1-7E88FF011799}" type="datetime1">
              <a:rPr lang="en-US" smtClean="0"/>
              <a:t>4/8/2019</a:t>
            </a:fld>
            <a:endParaRPr lang="en-US" dirty="0"/>
          </a:p>
        </p:txBody>
      </p:sp>
      <p:sp>
        <p:nvSpPr>
          <p:cNvPr id="4" name="Slide Image Placeholder 3"/>
          <p:cNvSpPr>
            <a:spLocks noGrp="1" noRot="1" noChangeAspect="1"/>
          </p:cNvSpPr>
          <p:nvPr>
            <p:ph type="sldImg" idx="2"/>
          </p:nvPr>
        </p:nvSpPr>
        <p:spPr>
          <a:xfrm>
            <a:off x="1350963" y="1162050"/>
            <a:ext cx="4181475"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313D89CB-E674-4264-81EA-501B810671D9}" type="slidenum">
              <a:rPr lang="en-US" smtClean="0"/>
              <a:t>‹#›</a:t>
            </a:fld>
            <a:endParaRPr lang="en-US" dirty="0"/>
          </a:p>
        </p:txBody>
      </p:sp>
    </p:spTree>
    <p:extLst>
      <p:ext uri="{BB962C8B-B14F-4D97-AF65-F5344CB8AC3E}">
        <p14:creationId xmlns:p14="http://schemas.microsoft.com/office/powerpoint/2010/main" val="396338465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118FCF2-CD7F-49A0-9C39-C0E4C2A393F9}" type="datetime1">
              <a:rPr lang="en-US" smtClean="0"/>
              <a:t>4/8/2019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7DF1DD-216E-4466-B717-B7472461ED5C}"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9487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625B27-FFD3-4FB9-BEC0-F4E5839EB4E2}" type="datetime1">
              <a:rPr lang="en-US" smtClean="0"/>
              <a:t>4/8/2019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7DF1DD-216E-4466-B717-B7472461ED5C}" type="slidenum">
              <a:rPr lang="en-US" smtClean="0"/>
              <a:t>‹#›</a:t>
            </a:fld>
            <a:endParaRPr lang="en-US" dirty="0"/>
          </a:p>
        </p:txBody>
      </p:sp>
    </p:spTree>
    <p:extLst>
      <p:ext uri="{BB962C8B-B14F-4D97-AF65-F5344CB8AC3E}">
        <p14:creationId xmlns:p14="http://schemas.microsoft.com/office/powerpoint/2010/main" val="2467140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809141-B6DE-4884-9509-7AEA7F3A1ECF}" type="datetime1">
              <a:rPr lang="en-US" smtClean="0"/>
              <a:t>4/8/2019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7DF1DD-216E-4466-B717-B7472461ED5C}" type="slidenum">
              <a:rPr lang="en-US" smtClean="0"/>
              <a:t>‹#›</a:t>
            </a:fld>
            <a:endParaRPr lang="en-US" dirty="0"/>
          </a:p>
        </p:txBody>
      </p:sp>
    </p:spTree>
    <p:extLst>
      <p:ext uri="{BB962C8B-B14F-4D97-AF65-F5344CB8AC3E}">
        <p14:creationId xmlns:p14="http://schemas.microsoft.com/office/powerpoint/2010/main" val="1627205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671457-3574-4681-BB44-B828BA9E3792}" type="datetime1">
              <a:rPr lang="en-US" smtClean="0"/>
              <a:t>4/8/2019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7DF1DD-216E-4466-B717-B7472461ED5C}" type="slidenum">
              <a:rPr lang="en-US" smtClean="0"/>
              <a:t>‹#›</a:t>
            </a:fld>
            <a:endParaRPr lang="en-US" dirty="0"/>
          </a:p>
        </p:txBody>
      </p:sp>
    </p:spTree>
    <p:extLst>
      <p:ext uri="{BB962C8B-B14F-4D97-AF65-F5344CB8AC3E}">
        <p14:creationId xmlns:p14="http://schemas.microsoft.com/office/powerpoint/2010/main" val="3492108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3BDF1B7-21B1-47D9-8C9C-A2155C0FDEDC}" type="datetime1">
              <a:rPr lang="en-US" smtClean="0"/>
              <a:t>4/8/2019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7DF1DD-216E-4466-B717-B7472461ED5C}"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7318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1F761C9-52C9-4F01-B0D1-D1FBB2A1D326}" type="datetime1">
              <a:rPr lang="en-US" smtClean="0"/>
              <a:t>4/8/2019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87DF1DD-216E-4466-B717-B7472461ED5C}" type="slidenum">
              <a:rPr lang="en-US" smtClean="0"/>
              <a:t>‹#›</a:t>
            </a:fld>
            <a:endParaRPr lang="en-US" dirty="0"/>
          </a:p>
        </p:txBody>
      </p:sp>
    </p:spTree>
    <p:extLst>
      <p:ext uri="{BB962C8B-B14F-4D97-AF65-F5344CB8AC3E}">
        <p14:creationId xmlns:p14="http://schemas.microsoft.com/office/powerpoint/2010/main" val="1188495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DCD184-3EBA-4559-BA77-1DC3937EF7C2}" type="datetime1">
              <a:rPr lang="en-US" smtClean="0"/>
              <a:t>4/8/2019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87DF1DD-216E-4466-B717-B7472461ED5C}" type="slidenum">
              <a:rPr lang="en-US" smtClean="0"/>
              <a:t>‹#›</a:t>
            </a:fld>
            <a:endParaRPr lang="en-US" dirty="0"/>
          </a:p>
        </p:txBody>
      </p:sp>
    </p:spTree>
    <p:extLst>
      <p:ext uri="{BB962C8B-B14F-4D97-AF65-F5344CB8AC3E}">
        <p14:creationId xmlns:p14="http://schemas.microsoft.com/office/powerpoint/2010/main" val="2151538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45480F-40CE-411E-A72B-DFFDC6EA240E}" type="datetime1">
              <a:rPr lang="en-US" smtClean="0"/>
              <a:t>4/8/2019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87DF1DD-216E-4466-B717-B7472461ED5C}" type="slidenum">
              <a:rPr lang="en-US" smtClean="0"/>
              <a:t>‹#›</a:t>
            </a:fld>
            <a:endParaRPr lang="en-US" dirty="0"/>
          </a:p>
        </p:txBody>
      </p:sp>
    </p:spTree>
    <p:extLst>
      <p:ext uri="{BB962C8B-B14F-4D97-AF65-F5344CB8AC3E}">
        <p14:creationId xmlns:p14="http://schemas.microsoft.com/office/powerpoint/2010/main" val="2983409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D1E52EB-4EB7-43EC-95D5-1F4F14373AB2}" type="datetime1">
              <a:rPr lang="en-US" smtClean="0"/>
              <a:t>4/8/2019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A87DF1DD-216E-4466-B717-B7472461ED5C}" type="slidenum">
              <a:rPr lang="en-US" smtClean="0"/>
              <a:t>‹#›</a:t>
            </a:fld>
            <a:endParaRPr lang="en-US" dirty="0"/>
          </a:p>
        </p:txBody>
      </p:sp>
    </p:spTree>
    <p:extLst>
      <p:ext uri="{BB962C8B-B14F-4D97-AF65-F5344CB8AC3E}">
        <p14:creationId xmlns:p14="http://schemas.microsoft.com/office/powerpoint/2010/main" val="2266542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671B0D50-CF68-4B39-B620-04DF98B6F467}" type="datetime1">
              <a:rPr lang="en-US" smtClean="0"/>
              <a:t>4/8/2019</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87DF1DD-216E-4466-B717-B7472461ED5C}" type="slidenum">
              <a:rPr lang="en-US" smtClean="0"/>
              <a:t>‹#›</a:t>
            </a:fld>
            <a:endParaRPr lang="en-US" dirty="0"/>
          </a:p>
        </p:txBody>
      </p:sp>
    </p:spTree>
    <p:extLst>
      <p:ext uri="{BB962C8B-B14F-4D97-AF65-F5344CB8AC3E}">
        <p14:creationId xmlns:p14="http://schemas.microsoft.com/office/powerpoint/2010/main" val="972168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9C1B179-35EA-4E77-89E9-6581649CA47A}" type="datetime1">
              <a:rPr lang="en-US" smtClean="0"/>
              <a:t>4/8/2019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87DF1DD-216E-4466-B717-B7472461ED5C}" type="slidenum">
              <a:rPr lang="en-US" smtClean="0"/>
              <a:t>‹#›</a:t>
            </a:fld>
            <a:endParaRPr lang="en-US" dirty="0"/>
          </a:p>
        </p:txBody>
      </p:sp>
    </p:spTree>
    <p:extLst>
      <p:ext uri="{BB962C8B-B14F-4D97-AF65-F5344CB8AC3E}">
        <p14:creationId xmlns:p14="http://schemas.microsoft.com/office/powerpoint/2010/main" val="4043747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5B1E5D25-7CA4-4E2A-84C7-9CE523905B8D}" type="datetime1">
              <a:rPr lang="en-US" smtClean="0"/>
              <a:t>4/8/2019</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A87DF1DD-216E-4466-B717-B7472461ED5C}" type="slidenum">
              <a:rPr lang="en-US" smtClean="0"/>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26445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cdt.ca.gov/pal-it-project-proposal-tracking/" TargetMode="External"/><Relationship Id="rId2" Type="http://schemas.openxmlformats.org/officeDocument/2006/relationships/hyperlink" Target="https://www.bcsh.ca.gov/hcfc/documents/hmis_exploring.pdf"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E3D530-86FA-4371-9A7E-6FF78E1842ED}"/>
              </a:ext>
            </a:extLst>
          </p:cNvPr>
          <p:cNvSpPr>
            <a:spLocks noGrp="1"/>
          </p:cNvSpPr>
          <p:nvPr>
            <p:ph type="sldNum" sz="quarter" idx="12"/>
          </p:nvPr>
        </p:nvSpPr>
        <p:spPr/>
        <p:txBody>
          <a:bodyPr/>
          <a:lstStyle/>
          <a:p>
            <a:fld id="{A87DF1DD-216E-4466-B717-B7472461ED5C}" type="slidenum">
              <a:rPr lang="en-US" smtClean="0"/>
              <a:t>1</a:t>
            </a:fld>
            <a:endParaRPr lang="en-US" dirty="0"/>
          </a:p>
        </p:txBody>
      </p:sp>
      <p:pic>
        <p:nvPicPr>
          <p:cNvPr id="5" name="Picture 4">
            <a:extLst>
              <a:ext uri="{FF2B5EF4-FFF2-40B4-BE49-F238E27FC236}">
                <a16:creationId xmlns:a16="http://schemas.microsoft.com/office/drawing/2014/main" id="{9F8A2CD7-B445-4519-A9D7-7FD5EE75F6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056" y="2108491"/>
            <a:ext cx="7907307" cy="2303489"/>
          </a:xfrm>
          <a:prstGeom prst="rect">
            <a:avLst/>
          </a:prstGeom>
        </p:spPr>
      </p:pic>
      <p:pic>
        <p:nvPicPr>
          <p:cNvPr id="6" name="Picture 5">
            <a:extLst>
              <a:ext uri="{FF2B5EF4-FFF2-40B4-BE49-F238E27FC236}">
                <a16:creationId xmlns:a16="http://schemas.microsoft.com/office/drawing/2014/main" id="{8B56E6CD-D9A6-407C-AB0F-5AEED00B97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0685"/>
            <a:ext cx="5132217" cy="1166135"/>
          </a:xfrm>
          <a:prstGeom prst="rect">
            <a:avLst/>
          </a:prstGeom>
        </p:spPr>
      </p:pic>
    </p:spTree>
    <p:extLst>
      <p:ext uri="{BB962C8B-B14F-4D97-AF65-F5344CB8AC3E}">
        <p14:creationId xmlns:p14="http://schemas.microsoft.com/office/powerpoint/2010/main" val="331895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0FA3B-58A6-4EAD-8C08-4D786EE873AE}"/>
              </a:ext>
            </a:extLst>
          </p:cNvPr>
          <p:cNvSpPr>
            <a:spLocks noGrp="1"/>
          </p:cNvSpPr>
          <p:nvPr>
            <p:ph type="title"/>
          </p:nvPr>
        </p:nvSpPr>
        <p:spPr>
          <a:xfrm>
            <a:off x="822960" y="286604"/>
            <a:ext cx="7543800" cy="1450757"/>
          </a:xfrm>
        </p:spPr>
        <p:txBody>
          <a:bodyPr>
            <a:normAutofit/>
          </a:bodyPr>
          <a:lstStyle/>
          <a:p>
            <a:pPr algn="ctr"/>
            <a:r>
              <a:rPr lang="en-US" sz="2800" dirty="0"/>
              <a:t>Project Roadmap</a:t>
            </a:r>
            <a:br>
              <a:rPr lang="en-US" sz="2800" dirty="0"/>
            </a:br>
            <a:r>
              <a:rPr lang="en-US" sz="2800" dirty="0"/>
              <a:t>Phase I</a:t>
            </a:r>
          </a:p>
        </p:txBody>
      </p:sp>
      <p:sp>
        <p:nvSpPr>
          <p:cNvPr id="3" name="Content Placeholder 2">
            <a:extLst>
              <a:ext uri="{FF2B5EF4-FFF2-40B4-BE49-F238E27FC236}">
                <a16:creationId xmlns:a16="http://schemas.microsoft.com/office/drawing/2014/main" id="{469A1A81-E626-4936-BB38-3D1FCE2AB010}"/>
              </a:ext>
            </a:extLst>
          </p:cNvPr>
          <p:cNvSpPr>
            <a:spLocks noGrp="1"/>
          </p:cNvSpPr>
          <p:nvPr>
            <p:ph idx="1"/>
          </p:nvPr>
        </p:nvSpPr>
        <p:spPr>
          <a:xfrm>
            <a:off x="822959" y="2324100"/>
            <a:ext cx="7543801" cy="3268980"/>
          </a:xfrm>
        </p:spPr>
        <p:txBody>
          <a:bodyPr vert="horz" lIns="0" tIns="45720" rIns="0" bIns="45720" rtlCol="0" anchor="t">
            <a:normAutofit/>
          </a:bodyPr>
          <a:lstStyle/>
          <a:p>
            <a:pPr>
              <a:buFont typeface="Arial" panose="020B0604020202020204" pitchFamily="34" charset="0"/>
              <a:buChar char="•"/>
            </a:pPr>
            <a:r>
              <a:rPr lang="en-US" dirty="0"/>
              <a:t>HMIS data that conforms to HUD data standards. </a:t>
            </a:r>
          </a:p>
          <a:p>
            <a:pPr>
              <a:buFont typeface="Arial" panose="020B0604020202020204" pitchFamily="34" charset="0"/>
              <a:buChar char="•"/>
            </a:pPr>
            <a:r>
              <a:rPr lang="en-US" dirty="0"/>
              <a:t>Quickest path to compile a comprehensive baseline data set. </a:t>
            </a:r>
          </a:p>
          <a:p>
            <a:pPr>
              <a:buFont typeface="Arial" panose="020B0604020202020204" pitchFamily="34" charset="0"/>
              <a:buChar char="•"/>
            </a:pPr>
            <a:r>
              <a:rPr lang="en-US" dirty="0"/>
              <a:t>Proposed solution will include full HMIS functionality. CoCs will be able to opt into the state-level HMIS to enter data directly into the system.</a:t>
            </a:r>
          </a:p>
        </p:txBody>
      </p:sp>
      <p:pic>
        <p:nvPicPr>
          <p:cNvPr id="4" name="Picture 3">
            <a:extLst>
              <a:ext uri="{FF2B5EF4-FFF2-40B4-BE49-F238E27FC236}">
                <a16:creationId xmlns:a16="http://schemas.microsoft.com/office/drawing/2014/main" id="{13C3D78E-60EE-4EDD-9D95-EA4808841B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891" y="135661"/>
            <a:ext cx="2623739" cy="876321"/>
          </a:xfrm>
          <a:prstGeom prst="rect">
            <a:avLst/>
          </a:prstGeom>
        </p:spPr>
      </p:pic>
      <p:sp>
        <p:nvSpPr>
          <p:cNvPr id="5" name="TextBox 4">
            <a:extLst>
              <a:ext uri="{FF2B5EF4-FFF2-40B4-BE49-F238E27FC236}">
                <a16:creationId xmlns:a16="http://schemas.microsoft.com/office/drawing/2014/main" id="{45C97A62-6010-4F01-A80D-9AAA9DACF6E5}"/>
              </a:ext>
            </a:extLst>
          </p:cNvPr>
          <p:cNvSpPr txBox="1"/>
          <p:nvPr/>
        </p:nvSpPr>
        <p:spPr>
          <a:xfrm>
            <a:off x="228891" y="6488668"/>
            <a:ext cx="3195427" cy="369332"/>
          </a:xfrm>
          <a:prstGeom prst="rect">
            <a:avLst/>
          </a:prstGeom>
          <a:noFill/>
        </p:spPr>
        <p:txBody>
          <a:bodyPr wrap="none" rtlCol="0">
            <a:spAutoFit/>
          </a:bodyPr>
          <a:lstStyle/>
          <a:p>
            <a:r>
              <a:rPr lang="en-US" b="1" dirty="0">
                <a:solidFill>
                  <a:schemeClr val="bg1"/>
                </a:solidFill>
              </a:rPr>
              <a:t>https://www.bcsh.ca.gov/hcfc/</a:t>
            </a:r>
          </a:p>
        </p:txBody>
      </p:sp>
      <p:sp>
        <p:nvSpPr>
          <p:cNvPr id="6" name="Slide Number Placeholder 5">
            <a:extLst>
              <a:ext uri="{FF2B5EF4-FFF2-40B4-BE49-F238E27FC236}">
                <a16:creationId xmlns:a16="http://schemas.microsoft.com/office/drawing/2014/main" id="{22AF95D9-4E8C-45E7-A757-067A1384CE32}"/>
              </a:ext>
            </a:extLst>
          </p:cNvPr>
          <p:cNvSpPr>
            <a:spLocks noGrp="1"/>
          </p:cNvSpPr>
          <p:nvPr>
            <p:ph type="sldNum" sz="quarter" idx="12"/>
          </p:nvPr>
        </p:nvSpPr>
        <p:spPr/>
        <p:txBody>
          <a:bodyPr/>
          <a:lstStyle/>
          <a:p>
            <a:fld id="{A87DF1DD-216E-4466-B717-B7472461ED5C}" type="slidenum">
              <a:rPr lang="en-US" smtClean="0"/>
              <a:t>10</a:t>
            </a:fld>
            <a:endParaRPr lang="en-US" dirty="0"/>
          </a:p>
        </p:txBody>
      </p:sp>
    </p:spTree>
    <p:extLst>
      <p:ext uri="{BB962C8B-B14F-4D97-AF65-F5344CB8AC3E}">
        <p14:creationId xmlns:p14="http://schemas.microsoft.com/office/powerpoint/2010/main" val="307305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0FA3B-58A6-4EAD-8C08-4D786EE873AE}"/>
              </a:ext>
            </a:extLst>
          </p:cNvPr>
          <p:cNvSpPr>
            <a:spLocks noGrp="1"/>
          </p:cNvSpPr>
          <p:nvPr>
            <p:ph type="title"/>
          </p:nvPr>
        </p:nvSpPr>
        <p:spPr>
          <a:xfrm>
            <a:off x="822960" y="286604"/>
            <a:ext cx="7543800" cy="1450757"/>
          </a:xfrm>
        </p:spPr>
        <p:txBody>
          <a:bodyPr>
            <a:normAutofit/>
          </a:bodyPr>
          <a:lstStyle/>
          <a:p>
            <a:pPr algn="ctr"/>
            <a:r>
              <a:rPr lang="en-US" sz="2800" dirty="0"/>
              <a:t>Project Roadmap</a:t>
            </a:r>
            <a:br>
              <a:rPr lang="en-US" sz="2800" dirty="0"/>
            </a:br>
            <a:r>
              <a:rPr lang="en-US" sz="2800" dirty="0"/>
              <a:t>Phase I – Market Research</a:t>
            </a:r>
          </a:p>
        </p:txBody>
      </p:sp>
      <p:sp>
        <p:nvSpPr>
          <p:cNvPr id="3" name="Content Placeholder 2">
            <a:extLst>
              <a:ext uri="{FF2B5EF4-FFF2-40B4-BE49-F238E27FC236}">
                <a16:creationId xmlns:a16="http://schemas.microsoft.com/office/drawing/2014/main" id="{469A1A81-E626-4936-BB38-3D1FCE2AB010}"/>
              </a:ext>
            </a:extLst>
          </p:cNvPr>
          <p:cNvSpPr>
            <a:spLocks noGrp="1"/>
          </p:cNvSpPr>
          <p:nvPr>
            <p:ph idx="1"/>
          </p:nvPr>
        </p:nvSpPr>
        <p:spPr>
          <a:xfrm>
            <a:off x="822959" y="2103120"/>
            <a:ext cx="7543801" cy="3631287"/>
          </a:xfrm>
        </p:spPr>
        <p:txBody>
          <a:bodyPr vert="horz" lIns="0" tIns="45720" rIns="0" bIns="45720" rtlCol="0" anchor="t">
            <a:normAutofit/>
          </a:bodyPr>
          <a:lstStyle/>
          <a:p>
            <a:pPr>
              <a:buFont typeface="Arial" panose="020B0604020202020204" pitchFamily="34" charset="0"/>
              <a:buChar char="•"/>
            </a:pPr>
            <a:r>
              <a:rPr lang="en-US" dirty="0"/>
              <a:t>Request for Information (RFI) in Fall 2018.</a:t>
            </a:r>
          </a:p>
          <a:p>
            <a:pPr>
              <a:buFont typeface="Arial" panose="020B0604020202020204" pitchFamily="34" charset="0"/>
              <a:buChar char="•"/>
            </a:pPr>
            <a:r>
              <a:rPr lang="en-US" dirty="0"/>
              <a:t>13 responses received.</a:t>
            </a:r>
          </a:p>
          <a:p>
            <a:pPr>
              <a:buFont typeface="Arial" panose="020B0604020202020204" pitchFamily="34" charset="0"/>
              <a:buChar char="•"/>
            </a:pPr>
            <a:r>
              <a:rPr lang="en-US" dirty="0"/>
              <a:t>Theme #1: Use an out-of-the-box HMIS Solution. </a:t>
            </a:r>
          </a:p>
          <a:p>
            <a:pPr>
              <a:buFont typeface="Arial" panose="020B0604020202020204" pitchFamily="34" charset="0"/>
              <a:buChar char="•"/>
            </a:pPr>
            <a:r>
              <a:rPr lang="en-US" dirty="0"/>
              <a:t>Theme #2: Multiple software tools configured and integrated by one vendor to develop the centralized database with HMIS functionality. </a:t>
            </a:r>
          </a:p>
          <a:p>
            <a:pPr>
              <a:buFont typeface="Arial" panose="020B0604020202020204" pitchFamily="34" charset="0"/>
              <a:buChar char="•"/>
            </a:pPr>
            <a:r>
              <a:rPr lang="en-US" dirty="0"/>
              <a:t>Opportunity to develop a system that anticipates future analytic and predictive needs rather than replicate existing technology. </a:t>
            </a:r>
          </a:p>
          <a:p>
            <a:pPr>
              <a:buFont typeface="Arial" panose="020B0604020202020204" pitchFamily="34" charset="0"/>
              <a:buChar char="•"/>
            </a:pPr>
            <a:r>
              <a:rPr lang="en-US" dirty="0"/>
              <a:t>Collaboration with the California Department of Technology to analyze alternatives. </a:t>
            </a:r>
          </a:p>
        </p:txBody>
      </p:sp>
      <p:pic>
        <p:nvPicPr>
          <p:cNvPr id="4" name="Picture 3">
            <a:extLst>
              <a:ext uri="{FF2B5EF4-FFF2-40B4-BE49-F238E27FC236}">
                <a16:creationId xmlns:a16="http://schemas.microsoft.com/office/drawing/2014/main" id="{13C3D78E-60EE-4EDD-9D95-EA4808841B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891" y="135661"/>
            <a:ext cx="2623739" cy="876321"/>
          </a:xfrm>
          <a:prstGeom prst="rect">
            <a:avLst/>
          </a:prstGeom>
        </p:spPr>
      </p:pic>
      <p:sp>
        <p:nvSpPr>
          <p:cNvPr id="5" name="TextBox 4">
            <a:extLst>
              <a:ext uri="{FF2B5EF4-FFF2-40B4-BE49-F238E27FC236}">
                <a16:creationId xmlns:a16="http://schemas.microsoft.com/office/drawing/2014/main" id="{45C97A62-6010-4F01-A80D-9AAA9DACF6E5}"/>
              </a:ext>
            </a:extLst>
          </p:cNvPr>
          <p:cNvSpPr txBox="1"/>
          <p:nvPr/>
        </p:nvSpPr>
        <p:spPr>
          <a:xfrm>
            <a:off x="228891" y="6488668"/>
            <a:ext cx="3195427" cy="369332"/>
          </a:xfrm>
          <a:prstGeom prst="rect">
            <a:avLst/>
          </a:prstGeom>
          <a:noFill/>
        </p:spPr>
        <p:txBody>
          <a:bodyPr wrap="none" rtlCol="0">
            <a:spAutoFit/>
          </a:bodyPr>
          <a:lstStyle/>
          <a:p>
            <a:r>
              <a:rPr lang="en-US" b="1" dirty="0">
                <a:solidFill>
                  <a:schemeClr val="bg1"/>
                </a:solidFill>
              </a:rPr>
              <a:t>https://www.bcsh.ca.gov/hcfc/</a:t>
            </a:r>
          </a:p>
        </p:txBody>
      </p:sp>
      <p:sp>
        <p:nvSpPr>
          <p:cNvPr id="6" name="Slide Number Placeholder 5">
            <a:extLst>
              <a:ext uri="{FF2B5EF4-FFF2-40B4-BE49-F238E27FC236}">
                <a16:creationId xmlns:a16="http://schemas.microsoft.com/office/drawing/2014/main" id="{22AF95D9-4E8C-45E7-A757-067A1384CE32}"/>
              </a:ext>
            </a:extLst>
          </p:cNvPr>
          <p:cNvSpPr>
            <a:spLocks noGrp="1"/>
          </p:cNvSpPr>
          <p:nvPr>
            <p:ph type="sldNum" sz="quarter" idx="12"/>
          </p:nvPr>
        </p:nvSpPr>
        <p:spPr/>
        <p:txBody>
          <a:bodyPr/>
          <a:lstStyle/>
          <a:p>
            <a:fld id="{A87DF1DD-216E-4466-B717-B7472461ED5C}" type="slidenum">
              <a:rPr lang="en-US" smtClean="0"/>
              <a:t>11</a:t>
            </a:fld>
            <a:endParaRPr lang="en-US" dirty="0"/>
          </a:p>
        </p:txBody>
      </p:sp>
    </p:spTree>
    <p:extLst>
      <p:ext uri="{BB962C8B-B14F-4D97-AF65-F5344CB8AC3E}">
        <p14:creationId xmlns:p14="http://schemas.microsoft.com/office/powerpoint/2010/main" val="4006001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0FA3B-58A6-4EAD-8C08-4D786EE873AE}"/>
              </a:ext>
            </a:extLst>
          </p:cNvPr>
          <p:cNvSpPr>
            <a:spLocks noGrp="1"/>
          </p:cNvSpPr>
          <p:nvPr>
            <p:ph type="title"/>
          </p:nvPr>
        </p:nvSpPr>
        <p:spPr>
          <a:xfrm>
            <a:off x="822960" y="286604"/>
            <a:ext cx="7543800" cy="1450757"/>
          </a:xfrm>
        </p:spPr>
        <p:txBody>
          <a:bodyPr>
            <a:normAutofit/>
          </a:bodyPr>
          <a:lstStyle/>
          <a:p>
            <a:pPr algn="ctr"/>
            <a:r>
              <a:rPr lang="en-US" sz="2800" dirty="0"/>
              <a:t>Project Roadmap</a:t>
            </a:r>
            <a:br>
              <a:rPr lang="en-US" sz="2800" dirty="0"/>
            </a:br>
            <a:r>
              <a:rPr lang="en-US" sz="2800" dirty="0"/>
              <a:t>Phase I – Stakeholder Participation</a:t>
            </a:r>
          </a:p>
        </p:txBody>
      </p:sp>
      <p:sp>
        <p:nvSpPr>
          <p:cNvPr id="3" name="Content Placeholder 2">
            <a:extLst>
              <a:ext uri="{FF2B5EF4-FFF2-40B4-BE49-F238E27FC236}">
                <a16:creationId xmlns:a16="http://schemas.microsoft.com/office/drawing/2014/main" id="{469A1A81-E626-4936-BB38-3D1FCE2AB010}"/>
              </a:ext>
            </a:extLst>
          </p:cNvPr>
          <p:cNvSpPr>
            <a:spLocks noGrp="1"/>
          </p:cNvSpPr>
          <p:nvPr>
            <p:ph idx="1"/>
          </p:nvPr>
        </p:nvSpPr>
        <p:spPr>
          <a:xfrm>
            <a:off x="822959" y="2087880"/>
            <a:ext cx="7543801" cy="3863340"/>
          </a:xfrm>
        </p:spPr>
        <p:txBody>
          <a:bodyPr vert="horz" lIns="0" tIns="45720" rIns="0" bIns="45720" rtlCol="0" anchor="t">
            <a:normAutofit/>
          </a:bodyPr>
          <a:lstStyle/>
          <a:p>
            <a:pPr>
              <a:buFont typeface="Arial" panose="020B0604020202020204" pitchFamily="34" charset="0"/>
              <a:buChar char="•"/>
            </a:pPr>
            <a:r>
              <a:rPr lang="en-US" dirty="0"/>
              <a:t>HMIS Working Group.</a:t>
            </a:r>
          </a:p>
          <a:p>
            <a:pPr lvl="1">
              <a:buFont typeface="Arial" panose="020B0604020202020204" pitchFamily="34" charset="0"/>
              <a:buChar char="•"/>
            </a:pPr>
            <a:r>
              <a:rPr lang="en-US" dirty="0"/>
              <a:t>Representation from 16 CoCs.</a:t>
            </a:r>
          </a:p>
          <a:p>
            <a:pPr lvl="1">
              <a:buFont typeface="Arial" panose="020B0604020202020204" pitchFamily="34" charset="0"/>
              <a:buChar char="•"/>
            </a:pPr>
            <a:r>
              <a:rPr lang="en-US" dirty="0"/>
              <a:t>Representation from state partners.</a:t>
            </a:r>
          </a:p>
          <a:p>
            <a:pPr lvl="1">
              <a:buFont typeface="Arial" panose="020B0604020202020204" pitchFamily="34" charset="0"/>
              <a:buChar char="•"/>
            </a:pPr>
            <a:r>
              <a:rPr lang="en-US" dirty="0"/>
              <a:t>Council members Ali Sutton and Emilio Ramirez. </a:t>
            </a:r>
          </a:p>
          <a:p>
            <a:pPr lvl="1">
              <a:buFont typeface="Arial" panose="020B0604020202020204" pitchFamily="34" charset="0"/>
              <a:buChar char="•"/>
            </a:pPr>
            <a:r>
              <a:rPr lang="en-US" dirty="0"/>
              <a:t>Meets twice monthly since December 2018.</a:t>
            </a:r>
          </a:p>
          <a:p>
            <a:pPr>
              <a:buFont typeface="Arial" panose="020B0604020202020204" pitchFamily="34" charset="0"/>
              <a:buChar char="•"/>
            </a:pPr>
            <a:r>
              <a:rPr lang="en-US" dirty="0"/>
              <a:t>HMIS End User Interviews.</a:t>
            </a:r>
          </a:p>
          <a:p>
            <a:pPr lvl="1">
              <a:buFont typeface="Arial" panose="020B0604020202020204" pitchFamily="34" charset="0"/>
              <a:buChar char="•"/>
            </a:pPr>
            <a:r>
              <a:rPr lang="en-US" dirty="0"/>
              <a:t>Humboldt, Sacramento, San Joaquin, Santa Clara, Tehama, Ventura.</a:t>
            </a:r>
          </a:p>
          <a:p>
            <a:pPr>
              <a:buFont typeface="Arial" panose="020B0604020202020204" pitchFamily="34" charset="0"/>
              <a:buChar char="•"/>
            </a:pPr>
            <a:r>
              <a:rPr lang="en-US" dirty="0"/>
              <a:t>HMIS Surveys.</a:t>
            </a:r>
          </a:p>
          <a:p>
            <a:pPr lvl="1">
              <a:buFont typeface="Arial" panose="020B0604020202020204" pitchFamily="34" charset="0"/>
              <a:buChar char="•"/>
            </a:pPr>
            <a:r>
              <a:rPr lang="en-US" dirty="0" err="1"/>
              <a:t>CoC</a:t>
            </a:r>
            <a:r>
              <a:rPr lang="en-US" dirty="0"/>
              <a:t> Administrator and Program Manager Survey.</a:t>
            </a:r>
          </a:p>
          <a:p>
            <a:pPr lvl="1">
              <a:buFont typeface="Arial" panose="020B0604020202020204" pitchFamily="34" charset="0"/>
              <a:buChar char="•"/>
            </a:pPr>
            <a:r>
              <a:rPr lang="en-US" dirty="0"/>
              <a:t>Direct Service Provider Survey.</a:t>
            </a:r>
          </a:p>
        </p:txBody>
      </p:sp>
      <p:pic>
        <p:nvPicPr>
          <p:cNvPr id="4" name="Picture 3">
            <a:extLst>
              <a:ext uri="{FF2B5EF4-FFF2-40B4-BE49-F238E27FC236}">
                <a16:creationId xmlns:a16="http://schemas.microsoft.com/office/drawing/2014/main" id="{13C3D78E-60EE-4EDD-9D95-EA4808841B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891" y="135661"/>
            <a:ext cx="2623739" cy="876321"/>
          </a:xfrm>
          <a:prstGeom prst="rect">
            <a:avLst/>
          </a:prstGeom>
        </p:spPr>
      </p:pic>
      <p:sp>
        <p:nvSpPr>
          <p:cNvPr id="5" name="TextBox 4">
            <a:extLst>
              <a:ext uri="{FF2B5EF4-FFF2-40B4-BE49-F238E27FC236}">
                <a16:creationId xmlns:a16="http://schemas.microsoft.com/office/drawing/2014/main" id="{45C97A62-6010-4F01-A80D-9AAA9DACF6E5}"/>
              </a:ext>
            </a:extLst>
          </p:cNvPr>
          <p:cNvSpPr txBox="1"/>
          <p:nvPr/>
        </p:nvSpPr>
        <p:spPr>
          <a:xfrm>
            <a:off x="228891" y="6488668"/>
            <a:ext cx="3195427" cy="369332"/>
          </a:xfrm>
          <a:prstGeom prst="rect">
            <a:avLst/>
          </a:prstGeom>
          <a:noFill/>
        </p:spPr>
        <p:txBody>
          <a:bodyPr wrap="none" rtlCol="0">
            <a:spAutoFit/>
          </a:bodyPr>
          <a:lstStyle/>
          <a:p>
            <a:r>
              <a:rPr lang="en-US" b="1" dirty="0">
                <a:solidFill>
                  <a:schemeClr val="bg1"/>
                </a:solidFill>
              </a:rPr>
              <a:t>https://www.bcsh.ca.gov/hcfc/</a:t>
            </a:r>
          </a:p>
        </p:txBody>
      </p:sp>
      <p:sp>
        <p:nvSpPr>
          <p:cNvPr id="6" name="Slide Number Placeholder 5">
            <a:extLst>
              <a:ext uri="{FF2B5EF4-FFF2-40B4-BE49-F238E27FC236}">
                <a16:creationId xmlns:a16="http://schemas.microsoft.com/office/drawing/2014/main" id="{22AF95D9-4E8C-45E7-A757-067A1384CE32}"/>
              </a:ext>
            </a:extLst>
          </p:cNvPr>
          <p:cNvSpPr>
            <a:spLocks noGrp="1"/>
          </p:cNvSpPr>
          <p:nvPr>
            <p:ph type="sldNum" sz="quarter" idx="12"/>
          </p:nvPr>
        </p:nvSpPr>
        <p:spPr/>
        <p:txBody>
          <a:bodyPr/>
          <a:lstStyle/>
          <a:p>
            <a:fld id="{A87DF1DD-216E-4466-B717-B7472461ED5C}" type="slidenum">
              <a:rPr lang="en-US" smtClean="0"/>
              <a:t>12</a:t>
            </a:fld>
            <a:endParaRPr lang="en-US" dirty="0"/>
          </a:p>
        </p:txBody>
      </p:sp>
    </p:spTree>
    <p:extLst>
      <p:ext uri="{BB962C8B-B14F-4D97-AF65-F5344CB8AC3E}">
        <p14:creationId xmlns:p14="http://schemas.microsoft.com/office/powerpoint/2010/main" val="1943250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0FA3B-58A6-4EAD-8C08-4D786EE873AE}"/>
              </a:ext>
            </a:extLst>
          </p:cNvPr>
          <p:cNvSpPr>
            <a:spLocks noGrp="1"/>
          </p:cNvSpPr>
          <p:nvPr>
            <p:ph type="title"/>
          </p:nvPr>
        </p:nvSpPr>
        <p:spPr>
          <a:xfrm>
            <a:off x="822960" y="286604"/>
            <a:ext cx="7543800" cy="1450757"/>
          </a:xfrm>
        </p:spPr>
        <p:txBody>
          <a:bodyPr>
            <a:normAutofit/>
          </a:bodyPr>
          <a:lstStyle/>
          <a:p>
            <a:pPr algn="ctr"/>
            <a:r>
              <a:rPr lang="en-US" sz="2800" dirty="0"/>
              <a:t>Project Roadmap</a:t>
            </a:r>
            <a:br>
              <a:rPr lang="en-US" sz="2800" dirty="0"/>
            </a:br>
            <a:r>
              <a:rPr lang="en-US" sz="2800" dirty="0"/>
              <a:t>Phase I – Stakeholder Feedback</a:t>
            </a:r>
          </a:p>
        </p:txBody>
      </p:sp>
      <p:sp>
        <p:nvSpPr>
          <p:cNvPr id="3" name="Content Placeholder 2">
            <a:extLst>
              <a:ext uri="{FF2B5EF4-FFF2-40B4-BE49-F238E27FC236}">
                <a16:creationId xmlns:a16="http://schemas.microsoft.com/office/drawing/2014/main" id="{469A1A81-E626-4936-BB38-3D1FCE2AB010}"/>
              </a:ext>
            </a:extLst>
          </p:cNvPr>
          <p:cNvSpPr>
            <a:spLocks noGrp="1"/>
          </p:cNvSpPr>
          <p:nvPr>
            <p:ph idx="1"/>
          </p:nvPr>
        </p:nvSpPr>
        <p:spPr>
          <a:xfrm>
            <a:off x="822959" y="2263140"/>
            <a:ext cx="7543801" cy="3360420"/>
          </a:xfrm>
        </p:spPr>
        <p:txBody>
          <a:bodyPr vert="horz" lIns="0" tIns="45720" rIns="0" bIns="45720" rtlCol="0" anchor="t">
            <a:normAutofit/>
          </a:bodyPr>
          <a:lstStyle/>
          <a:p>
            <a:pPr>
              <a:buFont typeface="Arial" panose="020B0604020202020204" pitchFamily="34" charset="0"/>
              <a:buChar char="•"/>
            </a:pPr>
            <a:r>
              <a:rPr lang="en-US" dirty="0"/>
              <a:t>Provide funding to offset the costs of user licenses, training, and data migration to the state-sponsored HMIS. </a:t>
            </a:r>
          </a:p>
          <a:p>
            <a:pPr>
              <a:buFont typeface="Arial" panose="020B0604020202020204" pitchFamily="34" charset="0"/>
              <a:buChar char="•"/>
            </a:pPr>
            <a:r>
              <a:rPr lang="en-US" dirty="0"/>
              <a:t>Improved case management.</a:t>
            </a:r>
          </a:p>
          <a:p>
            <a:pPr>
              <a:buFont typeface="Arial" panose="020B0604020202020204" pitchFamily="34" charset="0"/>
              <a:buChar char="•"/>
            </a:pPr>
            <a:r>
              <a:rPr lang="en-US" dirty="0"/>
              <a:t>Robust data analytics. </a:t>
            </a:r>
          </a:p>
          <a:p>
            <a:pPr>
              <a:buFont typeface="Arial" panose="020B0604020202020204" pitchFamily="34" charset="0"/>
              <a:buChar char="•"/>
            </a:pPr>
            <a:r>
              <a:rPr lang="en-US" dirty="0"/>
              <a:t>Modern system that uses best practices in design. </a:t>
            </a:r>
          </a:p>
          <a:p>
            <a:pPr lvl="1">
              <a:buFont typeface="Arial" panose="020B0604020202020204" pitchFamily="34" charset="0"/>
              <a:buChar char="•"/>
            </a:pPr>
            <a:r>
              <a:rPr lang="en-US" dirty="0"/>
              <a:t>User interface.</a:t>
            </a:r>
          </a:p>
          <a:p>
            <a:pPr lvl="1">
              <a:buFont typeface="Arial" panose="020B0604020202020204" pitchFamily="34" charset="0"/>
              <a:buChar char="•"/>
            </a:pPr>
            <a:r>
              <a:rPr lang="en-US" dirty="0"/>
              <a:t>Other quality-of-life improvements. </a:t>
            </a:r>
          </a:p>
          <a:p>
            <a:pPr>
              <a:buFont typeface="Arial" panose="020B0604020202020204" pitchFamily="34" charset="0"/>
              <a:buChar char="•"/>
            </a:pPr>
            <a:r>
              <a:rPr lang="en-US" dirty="0"/>
              <a:t>Data security and privacy issues.</a:t>
            </a:r>
          </a:p>
        </p:txBody>
      </p:sp>
      <p:pic>
        <p:nvPicPr>
          <p:cNvPr id="4" name="Picture 3">
            <a:extLst>
              <a:ext uri="{FF2B5EF4-FFF2-40B4-BE49-F238E27FC236}">
                <a16:creationId xmlns:a16="http://schemas.microsoft.com/office/drawing/2014/main" id="{13C3D78E-60EE-4EDD-9D95-EA4808841B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891" y="135661"/>
            <a:ext cx="2623739" cy="876321"/>
          </a:xfrm>
          <a:prstGeom prst="rect">
            <a:avLst/>
          </a:prstGeom>
        </p:spPr>
      </p:pic>
      <p:sp>
        <p:nvSpPr>
          <p:cNvPr id="5" name="TextBox 4">
            <a:extLst>
              <a:ext uri="{FF2B5EF4-FFF2-40B4-BE49-F238E27FC236}">
                <a16:creationId xmlns:a16="http://schemas.microsoft.com/office/drawing/2014/main" id="{45C97A62-6010-4F01-A80D-9AAA9DACF6E5}"/>
              </a:ext>
            </a:extLst>
          </p:cNvPr>
          <p:cNvSpPr txBox="1"/>
          <p:nvPr/>
        </p:nvSpPr>
        <p:spPr>
          <a:xfrm>
            <a:off x="228891" y="6488668"/>
            <a:ext cx="3195427" cy="369332"/>
          </a:xfrm>
          <a:prstGeom prst="rect">
            <a:avLst/>
          </a:prstGeom>
          <a:noFill/>
        </p:spPr>
        <p:txBody>
          <a:bodyPr wrap="none" rtlCol="0">
            <a:spAutoFit/>
          </a:bodyPr>
          <a:lstStyle/>
          <a:p>
            <a:r>
              <a:rPr lang="en-US" b="1" dirty="0">
                <a:solidFill>
                  <a:schemeClr val="bg1"/>
                </a:solidFill>
              </a:rPr>
              <a:t>https://www.bcsh.ca.gov/hcfc/</a:t>
            </a:r>
          </a:p>
        </p:txBody>
      </p:sp>
      <p:sp>
        <p:nvSpPr>
          <p:cNvPr id="6" name="Slide Number Placeholder 5">
            <a:extLst>
              <a:ext uri="{FF2B5EF4-FFF2-40B4-BE49-F238E27FC236}">
                <a16:creationId xmlns:a16="http://schemas.microsoft.com/office/drawing/2014/main" id="{22AF95D9-4E8C-45E7-A757-067A1384CE32}"/>
              </a:ext>
            </a:extLst>
          </p:cNvPr>
          <p:cNvSpPr>
            <a:spLocks noGrp="1"/>
          </p:cNvSpPr>
          <p:nvPr>
            <p:ph type="sldNum" sz="quarter" idx="12"/>
          </p:nvPr>
        </p:nvSpPr>
        <p:spPr/>
        <p:txBody>
          <a:bodyPr/>
          <a:lstStyle/>
          <a:p>
            <a:fld id="{A87DF1DD-216E-4466-B717-B7472461ED5C}" type="slidenum">
              <a:rPr lang="en-US" smtClean="0"/>
              <a:t>13</a:t>
            </a:fld>
            <a:endParaRPr lang="en-US" dirty="0"/>
          </a:p>
        </p:txBody>
      </p:sp>
    </p:spTree>
    <p:extLst>
      <p:ext uri="{BB962C8B-B14F-4D97-AF65-F5344CB8AC3E}">
        <p14:creationId xmlns:p14="http://schemas.microsoft.com/office/powerpoint/2010/main" val="3460553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0FA3B-58A6-4EAD-8C08-4D786EE873AE}"/>
              </a:ext>
            </a:extLst>
          </p:cNvPr>
          <p:cNvSpPr>
            <a:spLocks noGrp="1"/>
          </p:cNvSpPr>
          <p:nvPr>
            <p:ph type="title"/>
          </p:nvPr>
        </p:nvSpPr>
        <p:spPr>
          <a:xfrm>
            <a:off x="822960" y="286604"/>
            <a:ext cx="7543800" cy="1450757"/>
          </a:xfrm>
        </p:spPr>
        <p:txBody>
          <a:bodyPr>
            <a:normAutofit/>
          </a:bodyPr>
          <a:lstStyle/>
          <a:p>
            <a:pPr algn="ctr"/>
            <a:r>
              <a:rPr lang="en-US" sz="2800" dirty="0"/>
              <a:t>Project Roadmap</a:t>
            </a:r>
            <a:br>
              <a:rPr lang="en-US" sz="2800" dirty="0"/>
            </a:br>
            <a:r>
              <a:rPr lang="en-US" sz="2800" dirty="0"/>
              <a:t>Phase I – Data Security and Privacy</a:t>
            </a:r>
          </a:p>
        </p:txBody>
      </p:sp>
      <p:sp>
        <p:nvSpPr>
          <p:cNvPr id="3" name="Content Placeholder 2">
            <a:extLst>
              <a:ext uri="{FF2B5EF4-FFF2-40B4-BE49-F238E27FC236}">
                <a16:creationId xmlns:a16="http://schemas.microsoft.com/office/drawing/2014/main" id="{469A1A81-E626-4936-BB38-3D1FCE2AB010}"/>
              </a:ext>
            </a:extLst>
          </p:cNvPr>
          <p:cNvSpPr>
            <a:spLocks noGrp="1"/>
          </p:cNvSpPr>
          <p:nvPr>
            <p:ph idx="1"/>
          </p:nvPr>
        </p:nvSpPr>
        <p:spPr>
          <a:xfrm>
            <a:off x="822959" y="2110740"/>
            <a:ext cx="7543801" cy="3652549"/>
          </a:xfrm>
        </p:spPr>
        <p:txBody>
          <a:bodyPr vert="horz" lIns="0" tIns="45720" rIns="0" bIns="45720" rtlCol="0" anchor="t">
            <a:normAutofit/>
          </a:bodyPr>
          <a:lstStyle/>
          <a:p>
            <a:pPr>
              <a:buFont typeface="Arial" panose="020B0604020202020204" pitchFamily="34" charset="0"/>
              <a:buChar char="•"/>
            </a:pPr>
            <a:r>
              <a:rPr lang="en-US" dirty="0"/>
              <a:t>Data security and privacy - #1 issue.</a:t>
            </a:r>
          </a:p>
          <a:p>
            <a:pPr>
              <a:buFont typeface="Arial" panose="020B0604020202020204" pitchFamily="34" charset="0"/>
              <a:buChar char="•"/>
            </a:pPr>
            <a:r>
              <a:rPr lang="en-US" dirty="0"/>
              <a:t>Retained the services of a Data Security and Privacy Consulting Firm – </a:t>
            </a:r>
            <a:r>
              <a:rPr lang="en-US" dirty="0" err="1"/>
              <a:t>Anvaya</a:t>
            </a:r>
            <a:r>
              <a:rPr lang="en-US" dirty="0"/>
              <a:t> Solutions.</a:t>
            </a:r>
          </a:p>
          <a:p>
            <a:pPr>
              <a:buFont typeface="Arial" panose="020B0604020202020204" pitchFamily="34" charset="0"/>
              <a:buChar char="•"/>
            </a:pPr>
            <a:r>
              <a:rPr lang="en-US" dirty="0"/>
              <a:t>Received advice from Agency’s legal counsel, Information Security Officer, and Chief Privacy Officer.</a:t>
            </a:r>
          </a:p>
          <a:p>
            <a:pPr>
              <a:buFont typeface="Arial" panose="020B0604020202020204" pitchFamily="34" charset="0"/>
              <a:buChar char="•"/>
            </a:pPr>
            <a:r>
              <a:rPr lang="en-US" dirty="0"/>
              <a:t>Developing data security and privacy requirements in line with best practices and relevant authorities.</a:t>
            </a:r>
          </a:p>
          <a:p>
            <a:pPr lvl="1">
              <a:buFont typeface="Arial" panose="020B0604020202020204" pitchFamily="34" charset="0"/>
              <a:buChar char="•"/>
            </a:pPr>
            <a:r>
              <a:rPr lang="en-US" dirty="0"/>
              <a:t>State Administrative Manual.</a:t>
            </a:r>
          </a:p>
          <a:p>
            <a:pPr lvl="1">
              <a:buFont typeface="Arial" panose="020B0604020202020204" pitchFamily="34" charset="0"/>
              <a:buChar char="•"/>
            </a:pPr>
            <a:r>
              <a:rPr lang="en-US" dirty="0"/>
              <a:t>National Institute of Standards and Technology.</a:t>
            </a:r>
          </a:p>
          <a:p>
            <a:pPr lvl="1">
              <a:buFont typeface="Arial" panose="020B0604020202020204" pitchFamily="34" charset="0"/>
              <a:buChar char="•"/>
            </a:pPr>
            <a:r>
              <a:rPr lang="en-US" dirty="0"/>
              <a:t>State and federal privacy laws as applicable.</a:t>
            </a:r>
          </a:p>
          <a:p>
            <a:pPr>
              <a:buFont typeface="Arial" panose="020B0604020202020204" pitchFamily="34" charset="0"/>
              <a:buChar char="•"/>
            </a:pPr>
            <a:endParaRPr lang="en-US" dirty="0"/>
          </a:p>
        </p:txBody>
      </p:sp>
      <p:pic>
        <p:nvPicPr>
          <p:cNvPr id="4" name="Picture 3">
            <a:extLst>
              <a:ext uri="{FF2B5EF4-FFF2-40B4-BE49-F238E27FC236}">
                <a16:creationId xmlns:a16="http://schemas.microsoft.com/office/drawing/2014/main" id="{13C3D78E-60EE-4EDD-9D95-EA4808841B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891" y="135661"/>
            <a:ext cx="2623739" cy="876321"/>
          </a:xfrm>
          <a:prstGeom prst="rect">
            <a:avLst/>
          </a:prstGeom>
        </p:spPr>
      </p:pic>
      <p:sp>
        <p:nvSpPr>
          <p:cNvPr id="5" name="TextBox 4">
            <a:extLst>
              <a:ext uri="{FF2B5EF4-FFF2-40B4-BE49-F238E27FC236}">
                <a16:creationId xmlns:a16="http://schemas.microsoft.com/office/drawing/2014/main" id="{45C97A62-6010-4F01-A80D-9AAA9DACF6E5}"/>
              </a:ext>
            </a:extLst>
          </p:cNvPr>
          <p:cNvSpPr txBox="1"/>
          <p:nvPr/>
        </p:nvSpPr>
        <p:spPr>
          <a:xfrm>
            <a:off x="228891" y="6488668"/>
            <a:ext cx="3195427" cy="369332"/>
          </a:xfrm>
          <a:prstGeom prst="rect">
            <a:avLst/>
          </a:prstGeom>
          <a:noFill/>
        </p:spPr>
        <p:txBody>
          <a:bodyPr wrap="none" rtlCol="0">
            <a:spAutoFit/>
          </a:bodyPr>
          <a:lstStyle/>
          <a:p>
            <a:r>
              <a:rPr lang="en-US" b="1" dirty="0">
                <a:solidFill>
                  <a:schemeClr val="bg1"/>
                </a:solidFill>
              </a:rPr>
              <a:t>https://www.bcsh.ca.gov/hcfc/</a:t>
            </a:r>
          </a:p>
        </p:txBody>
      </p:sp>
      <p:sp>
        <p:nvSpPr>
          <p:cNvPr id="6" name="Slide Number Placeholder 5">
            <a:extLst>
              <a:ext uri="{FF2B5EF4-FFF2-40B4-BE49-F238E27FC236}">
                <a16:creationId xmlns:a16="http://schemas.microsoft.com/office/drawing/2014/main" id="{22AF95D9-4E8C-45E7-A757-067A1384CE32}"/>
              </a:ext>
            </a:extLst>
          </p:cNvPr>
          <p:cNvSpPr>
            <a:spLocks noGrp="1"/>
          </p:cNvSpPr>
          <p:nvPr>
            <p:ph type="sldNum" sz="quarter" idx="12"/>
          </p:nvPr>
        </p:nvSpPr>
        <p:spPr/>
        <p:txBody>
          <a:bodyPr/>
          <a:lstStyle/>
          <a:p>
            <a:fld id="{A87DF1DD-216E-4466-B717-B7472461ED5C}" type="slidenum">
              <a:rPr lang="en-US" smtClean="0"/>
              <a:t>14</a:t>
            </a:fld>
            <a:endParaRPr lang="en-US" dirty="0"/>
          </a:p>
        </p:txBody>
      </p:sp>
    </p:spTree>
    <p:extLst>
      <p:ext uri="{BB962C8B-B14F-4D97-AF65-F5344CB8AC3E}">
        <p14:creationId xmlns:p14="http://schemas.microsoft.com/office/powerpoint/2010/main" val="40556023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0FA3B-58A6-4EAD-8C08-4D786EE873AE}"/>
              </a:ext>
            </a:extLst>
          </p:cNvPr>
          <p:cNvSpPr>
            <a:spLocks noGrp="1"/>
          </p:cNvSpPr>
          <p:nvPr>
            <p:ph type="title"/>
          </p:nvPr>
        </p:nvSpPr>
        <p:spPr>
          <a:xfrm>
            <a:off x="822960" y="286604"/>
            <a:ext cx="7543800" cy="1450757"/>
          </a:xfrm>
        </p:spPr>
        <p:txBody>
          <a:bodyPr>
            <a:normAutofit/>
          </a:bodyPr>
          <a:lstStyle/>
          <a:p>
            <a:pPr algn="ctr"/>
            <a:r>
              <a:rPr lang="en-US" sz="2800" dirty="0"/>
              <a:t>Road Map – Phase II</a:t>
            </a:r>
          </a:p>
        </p:txBody>
      </p:sp>
      <p:sp>
        <p:nvSpPr>
          <p:cNvPr id="3" name="Content Placeholder 2">
            <a:extLst>
              <a:ext uri="{FF2B5EF4-FFF2-40B4-BE49-F238E27FC236}">
                <a16:creationId xmlns:a16="http://schemas.microsoft.com/office/drawing/2014/main" id="{469A1A81-E626-4936-BB38-3D1FCE2AB010}"/>
              </a:ext>
            </a:extLst>
          </p:cNvPr>
          <p:cNvSpPr>
            <a:spLocks noGrp="1"/>
          </p:cNvSpPr>
          <p:nvPr>
            <p:ph idx="1"/>
          </p:nvPr>
        </p:nvSpPr>
        <p:spPr>
          <a:xfrm>
            <a:off x="822959" y="2110740"/>
            <a:ext cx="7543801" cy="3909060"/>
          </a:xfrm>
        </p:spPr>
        <p:txBody>
          <a:bodyPr vert="horz" lIns="0" tIns="45720" rIns="0" bIns="45720" rtlCol="0" anchor="t">
            <a:normAutofit/>
          </a:bodyPr>
          <a:lstStyle/>
          <a:p>
            <a:pPr>
              <a:buFont typeface="Arial" panose="020B0604020202020204" pitchFamily="34" charset="0"/>
              <a:buChar char="•"/>
            </a:pPr>
            <a:r>
              <a:rPr lang="en-US" dirty="0"/>
              <a:t>State data (e.g., Medi-Cal, </a:t>
            </a:r>
            <a:r>
              <a:rPr lang="en-US" dirty="0" err="1"/>
              <a:t>CalWORKS</a:t>
            </a:r>
            <a:r>
              <a:rPr lang="en-US" dirty="0"/>
              <a:t>).</a:t>
            </a:r>
          </a:p>
          <a:p>
            <a:pPr>
              <a:buFont typeface="Arial" panose="020B0604020202020204" pitchFamily="34" charset="0"/>
              <a:buChar char="•"/>
            </a:pPr>
            <a:r>
              <a:rPr lang="en-US" dirty="0"/>
              <a:t>Local data that resides outside of HMIS (e.g., county mental health, county jail system). Each </a:t>
            </a:r>
            <a:r>
              <a:rPr lang="en-US" dirty="0" err="1"/>
              <a:t>CoC</a:t>
            </a:r>
            <a:r>
              <a:rPr lang="en-US" dirty="0"/>
              <a:t> has various levels of participation and integration.  </a:t>
            </a:r>
          </a:p>
          <a:p>
            <a:pPr>
              <a:buFont typeface="Arial" panose="020B0604020202020204" pitchFamily="34" charset="0"/>
              <a:buChar char="•"/>
            </a:pPr>
            <a:r>
              <a:rPr lang="en-US" dirty="0"/>
              <a:t>Prioritize datasets.</a:t>
            </a:r>
          </a:p>
          <a:p>
            <a:pPr lvl="1">
              <a:buFont typeface="Arial" panose="020B0604020202020204" pitchFamily="34" charset="0"/>
              <a:buChar char="•"/>
            </a:pPr>
            <a:r>
              <a:rPr lang="en-US" dirty="0"/>
              <a:t>Will prioritize in partnership with state and local partners.</a:t>
            </a:r>
          </a:p>
          <a:p>
            <a:pPr lvl="1">
              <a:buFont typeface="Arial" panose="020B0604020202020204" pitchFamily="34" charset="0"/>
              <a:buChar char="•"/>
            </a:pPr>
            <a:r>
              <a:rPr lang="en-US" dirty="0"/>
              <a:t>Prioritize based on criticality and readiness. </a:t>
            </a:r>
          </a:p>
          <a:p>
            <a:pPr>
              <a:buFont typeface="Arial" panose="020B0604020202020204" pitchFamily="34" charset="0"/>
              <a:buChar char="•"/>
            </a:pPr>
            <a:r>
              <a:rPr lang="en-US" dirty="0"/>
              <a:t>Expand to unstructured data (e.g., scanned documents, web pages). </a:t>
            </a:r>
          </a:p>
          <a:p>
            <a:pPr>
              <a:buFont typeface="Arial" panose="020B0604020202020204" pitchFamily="34" charset="0"/>
              <a:buChar char="•"/>
            </a:pPr>
            <a:r>
              <a:rPr lang="en-US" dirty="0"/>
              <a:t>Iterative approach – includes ongoing assessment of data security and privacy.</a:t>
            </a:r>
          </a:p>
          <a:p>
            <a:pPr>
              <a:buFont typeface="Arial" panose="020B0604020202020204" pitchFamily="34" charset="0"/>
              <a:buChar char="•"/>
            </a:pPr>
            <a:endParaRPr lang="en-US" dirty="0"/>
          </a:p>
        </p:txBody>
      </p:sp>
      <p:pic>
        <p:nvPicPr>
          <p:cNvPr id="4" name="Picture 3">
            <a:extLst>
              <a:ext uri="{FF2B5EF4-FFF2-40B4-BE49-F238E27FC236}">
                <a16:creationId xmlns:a16="http://schemas.microsoft.com/office/drawing/2014/main" id="{13C3D78E-60EE-4EDD-9D95-EA4808841B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891" y="135661"/>
            <a:ext cx="2623739" cy="876321"/>
          </a:xfrm>
          <a:prstGeom prst="rect">
            <a:avLst/>
          </a:prstGeom>
        </p:spPr>
      </p:pic>
      <p:sp>
        <p:nvSpPr>
          <p:cNvPr id="5" name="TextBox 4">
            <a:extLst>
              <a:ext uri="{FF2B5EF4-FFF2-40B4-BE49-F238E27FC236}">
                <a16:creationId xmlns:a16="http://schemas.microsoft.com/office/drawing/2014/main" id="{45C97A62-6010-4F01-A80D-9AAA9DACF6E5}"/>
              </a:ext>
            </a:extLst>
          </p:cNvPr>
          <p:cNvSpPr txBox="1"/>
          <p:nvPr/>
        </p:nvSpPr>
        <p:spPr>
          <a:xfrm>
            <a:off x="228891" y="6488668"/>
            <a:ext cx="3195427" cy="369332"/>
          </a:xfrm>
          <a:prstGeom prst="rect">
            <a:avLst/>
          </a:prstGeom>
          <a:noFill/>
        </p:spPr>
        <p:txBody>
          <a:bodyPr wrap="none" rtlCol="0">
            <a:spAutoFit/>
          </a:bodyPr>
          <a:lstStyle/>
          <a:p>
            <a:r>
              <a:rPr lang="en-US" b="1" dirty="0">
                <a:solidFill>
                  <a:schemeClr val="bg1"/>
                </a:solidFill>
              </a:rPr>
              <a:t>https://www.bcsh.ca.gov/hcfc/</a:t>
            </a:r>
          </a:p>
        </p:txBody>
      </p:sp>
      <p:sp>
        <p:nvSpPr>
          <p:cNvPr id="6" name="Slide Number Placeholder 5">
            <a:extLst>
              <a:ext uri="{FF2B5EF4-FFF2-40B4-BE49-F238E27FC236}">
                <a16:creationId xmlns:a16="http://schemas.microsoft.com/office/drawing/2014/main" id="{22AF95D9-4E8C-45E7-A757-067A1384CE32}"/>
              </a:ext>
            </a:extLst>
          </p:cNvPr>
          <p:cNvSpPr>
            <a:spLocks noGrp="1"/>
          </p:cNvSpPr>
          <p:nvPr>
            <p:ph type="sldNum" sz="quarter" idx="12"/>
          </p:nvPr>
        </p:nvSpPr>
        <p:spPr/>
        <p:txBody>
          <a:bodyPr/>
          <a:lstStyle/>
          <a:p>
            <a:fld id="{A87DF1DD-216E-4466-B717-B7472461ED5C}" type="slidenum">
              <a:rPr lang="en-US" smtClean="0"/>
              <a:t>15</a:t>
            </a:fld>
            <a:endParaRPr lang="en-US" dirty="0"/>
          </a:p>
        </p:txBody>
      </p:sp>
    </p:spTree>
    <p:extLst>
      <p:ext uri="{BB962C8B-B14F-4D97-AF65-F5344CB8AC3E}">
        <p14:creationId xmlns:p14="http://schemas.microsoft.com/office/powerpoint/2010/main" val="3358585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0FA3B-58A6-4EAD-8C08-4D786EE873AE}"/>
              </a:ext>
            </a:extLst>
          </p:cNvPr>
          <p:cNvSpPr>
            <a:spLocks noGrp="1"/>
          </p:cNvSpPr>
          <p:nvPr>
            <p:ph type="title"/>
          </p:nvPr>
        </p:nvSpPr>
        <p:spPr>
          <a:xfrm>
            <a:off x="822960" y="286604"/>
            <a:ext cx="7543800" cy="1450757"/>
          </a:xfrm>
        </p:spPr>
        <p:txBody>
          <a:bodyPr>
            <a:normAutofit/>
          </a:bodyPr>
          <a:lstStyle/>
          <a:p>
            <a:pPr algn="ctr"/>
            <a:r>
              <a:rPr lang="en-US" sz="2800" dirty="0"/>
              <a:t>HMIS Working Group Recommendations</a:t>
            </a:r>
          </a:p>
        </p:txBody>
      </p:sp>
      <p:pic>
        <p:nvPicPr>
          <p:cNvPr id="8" name="Content Placeholder 7">
            <a:extLst>
              <a:ext uri="{FF2B5EF4-FFF2-40B4-BE49-F238E27FC236}">
                <a16:creationId xmlns:a16="http://schemas.microsoft.com/office/drawing/2014/main" id="{DDC1C0F3-208C-41AE-9962-70301A7699A3}"/>
              </a:ext>
            </a:extLst>
          </p:cNvPr>
          <p:cNvPicPr>
            <a:picLocks noGrp="1" noChangeAspect="1"/>
          </p:cNvPicPr>
          <p:nvPr>
            <p:ph idx="1"/>
          </p:nvPr>
        </p:nvPicPr>
        <p:blipFill>
          <a:blip r:embed="rId2"/>
          <a:stretch>
            <a:fillRect/>
          </a:stretch>
        </p:blipFill>
        <p:spPr>
          <a:xfrm>
            <a:off x="1520686" y="1764268"/>
            <a:ext cx="6373107" cy="4563460"/>
          </a:xfrm>
          <a:prstGeom prst="rect">
            <a:avLst/>
          </a:prstGeom>
        </p:spPr>
      </p:pic>
      <p:pic>
        <p:nvPicPr>
          <p:cNvPr id="4" name="Picture 3">
            <a:extLst>
              <a:ext uri="{FF2B5EF4-FFF2-40B4-BE49-F238E27FC236}">
                <a16:creationId xmlns:a16="http://schemas.microsoft.com/office/drawing/2014/main" id="{13C3D78E-60EE-4EDD-9D95-EA4808841B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891" y="135661"/>
            <a:ext cx="2623739" cy="876321"/>
          </a:xfrm>
          <a:prstGeom prst="rect">
            <a:avLst/>
          </a:prstGeom>
        </p:spPr>
      </p:pic>
      <p:sp>
        <p:nvSpPr>
          <p:cNvPr id="5" name="TextBox 4">
            <a:extLst>
              <a:ext uri="{FF2B5EF4-FFF2-40B4-BE49-F238E27FC236}">
                <a16:creationId xmlns:a16="http://schemas.microsoft.com/office/drawing/2014/main" id="{45C97A62-6010-4F01-A80D-9AAA9DACF6E5}"/>
              </a:ext>
            </a:extLst>
          </p:cNvPr>
          <p:cNvSpPr txBox="1"/>
          <p:nvPr/>
        </p:nvSpPr>
        <p:spPr>
          <a:xfrm>
            <a:off x="228891" y="6488668"/>
            <a:ext cx="3195427" cy="369332"/>
          </a:xfrm>
          <a:prstGeom prst="rect">
            <a:avLst/>
          </a:prstGeom>
          <a:noFill/>
        </p:spPr>
        <p:txBody>
          <a:bodyPr wrap="none" rtlCol="0">
            <a:spAutoFit/>
          </a:bodyPr>
          <a:lstStyle/>
          <a:p>
            <a:r>
              <a:rPr lang="en-US" b="1" dirty="0">
                <a:solidFill>
                  <a:schemeClr val="bg1"/>
                </a:solidFill>
              </a:rPr>
              <a:t>https://www.bcsh.ca.gov/hcfc/</a:t>
            </a:r>
          </a:p>
        </p:txBody>
      </p:sp>
      <p:sp>
        <p:nvSpPr>
          <p:cNvPr id="6" name="Slide Number Placeholder 5">
            <a:extLst>
              <a:ext uri="{FF2B5EF4-FFF2-40B4-BE49-F238E27FC236}">
                <a16:creationId xmlns:a16="http://schemas.microsoft.com/office/drawing/2014/main" id="{22AF95D9-4E8C-45E7-A757-067A1384CE32}"/>
              </a:ext>
            </a:extLst>
          </p:cNvPr>
          <p:cNvSpPr>
            <a:spLocks noGrp="1"/>
          </p:cNvSpPr>
          <p:nvPr>
            <p:ph type="sldNum" sz="quarter" idx="12"/>
          </p:nvPr>
        </p:nvSpPr>
        <p:spPr/>
        <p:txBody>
          <a:bodyPr/>
          <a:lstStyle/>
          <a:p>
            <a:fld id="{A87DF1DD-216E-4466-B717-B7472461ED5C}" type="slidenum">
              <a:rPr lang="en-US" smtClean="0"/>
              <a:t>16</a:t>
            </a:fld>
            <a:endParaRPr lang="en-US" dirty="0"/>
          </a:p>
        </p:txBody>
      </p:sp>
    </p:spTree>
    <p:extLst>
      <p:ext uri="{BB962C8B-B14F-4D97-AF65-F5344CB8AC3E}">
        <p14:creationId xmlns:p14="http://schemas.microsoft.com/office/powerpoint/2010/main" val="20866542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0FA3B-58A6-4EAD-8C08-4D786EE873AE}"/>
              </a:ext>
            </a:extLst>
          </p:cNvPr>
          <p:cNvSpPr>
            <a:spLocks noGrp="1"/>
          </p:cNvSpPr>
          <p:nvPr>
            <p:ph type="title"/>
          </p:nvPr>
        </p:nvSpPr>
        <p:spPr>
          <a:xfrm>
            <a:off x="822960" y="286604"/>
            <a:ext cx="7543800" cy="1450757"/>
          </a:xfrm>
        </p:spPr>
        <p:txBody>
          <a:bodyPr>
            <a:normAutofit/>
          </a:bodyPr>
          <a:lstStyle/>
          <a:p>
            <a:pPr algn="ctr"/>
            <a:r>
              <a:rPr lang="en-US" sz="2800" dirty="0"/>
              <a:t>HMIS Working Group Recommendations</a:t>
            </a:r>
            <a:br>
              <a:rPr lang="en-US" sz="2800" dirty="0"/>
            </a:br>
            <a:r>
              <a:rPr lang="en-US" sz="2800" dirty="0"/>
              <a:t>Continued</a:t>
            </a:r>
          </a:p>
        </p:txBody>
      </p:sp>
      <p:pic>
        <p:nvPicPr>
          <p:cNvPr id="4" name="Picture 3">
            <a:extLst>
              <a:ext uri="{FF2B5EF4-FFF2-40B4-BE49-F238E27FC236}">
                <a16:creationId xmlns:a16="http://schemas.microsoft.com/office/drawing/2014/main" id="{13C3D78E-60EE-4EDD-9D95-EA4808841B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891" y="135661"/>
            <a:ext cx="2623739" cy="876321"/>
          </a:xfrm>
          <a:prstGeom prst="rect">
            <a:avLst/>
          </a:prstGeom>
        </p:spPr>
      </p:pic>
      <p:sp>
        <p:nvSpPr>
          <p:cNvPr id="5" name="TextBox 4">
            <a:extLst>
              <a:ext uri="{FF2B5EF4-FFF2-40B4-BE49-F238E27FC236}">
                <a16:creationId xmlns:a16="http://schemas.microsoft.com/office/drawing/2014/main" id="{45C97A62-6010-4F01-A80D-9AAA9DACF6E5}"/>
              </a:ext>
            </a:extLst>
          </p:cNvPr>
          <p:cNvSpPr txBox="1"/>
          <p:nvPr/>
        </p:nvSpPr>
        <p:spPr>
          <a:xfrm>
            <a:off x="228891" y="6488668"/>
            <a:ext cx="3195427" cy="369332"/>
          </a:xfrm>
          <a:prstGeom prst="rect">
            <a:avLst/>
          </a:prstGeom>
          <a:noFill/>
        </p:spPr>
        <p:txBody>
          <a:bodyPr wrap="none" rtlCol="0">
            <a:spAutoFit/>
          </a:bodyPr>
          <a:lstStyle/>
          <a:p>
            <a:r>
              <a:rPr lang="en-US" b="1" dirty="0">
                <a:solidFill>
                  <a:schemeClr val="bg1"/>
                </a:solidFill>
              </a:rPr>
              <a:t>https://www.bcsh.ca.gov/hcfc/</a:t>
            </a:r>
          </a:p>
        </p:txBody>
      </p:sp>
      <p:sp>
        <p:nvSpPr>
          <p:cNvPr id="6" name="Slide Number Placeholder 5">
            <a:extLst>
              <a:ext uri="{FF2B5EF4-FFF2-40B4-BE49-F238E27FC236}">
                <a16:creationId xmlns:a16="http://schemas.microsoft.com/office/drawing/2014/main" id="{22AF95D9-4E8C-45E7-A757-067A1384CE32}"/>
              </a:ext>
            </a:extLst>
          </p:cNvPr>
          <p:cNvSpPr>
            <a:spLocks noGrp="1"/>
          </p:cNvSpPr>
          <p:nvPr>
            <p:ph type="sldNum" sz="quarter" idx="12"/>
          </p:nvPr>
        </p:nvSpPr>
        <p:spPr/>
        <p:txBody>
          <a:bodyPr/>
          <a:lstStyle/>
          <a:p>
            <a:fld id="{A87DF1DD-216E-4466-B717-B7472461ED5C}" type="slidenum">
              <a:rPr lang="en-US" smtClean="0"/>
              <a:t>17</a:t>
            </a:fld>
            <a:endParaRPr lang="en-US" dirty="0"/>
          </a:p>
        </p:txBody>
      </p:sp>
      <p:pic>
        <p:nvPicPr>
          <p:cNvPr id="9" name="Content Placeholder 8">
            <a:extLst>
              <a:ext uri="{FF2B5EF4-FFF2-40B4-BE49-F238E27FC236}">
                <a16:creationId xmlns:a16="http://schemas.microsoft.com/office/drawing/2014/main" id="{3D7BA9A1-C142-446D-9EB9-FFD33F3A1D4E}"/>
              </a:ext>
            </a:extLst>
          </p:cNvPr>
          <p:cNvPicPr>
            <a:picLocks noGrp="1" noChangeAspect="1"/>
          </p:cNvPicPr>
          <p:nvPr>
            <p:ph idx="1"/>
          </p:nvPr>
        </p:nvPicPr>
        <p:blipFill>
          <a:blip r:embed="rId3"/>
          <a:stretch>
            <a:fillRect/>
          </a:stretch>
        </p:blipFill>
        <p:spPr>
          <a:xfrm>
            <a:off x="1074737" y="2019300"/>
            <a:ext cx="7038975" cy="3676650"/>
          </a:xfrm>
          <a:prstGeom prst="rect">
            <a:avLst/>
          </a:prstGeom>
        </p:spPr>
      </p:pic>
    </p:spTree>
    <p:extLst>
      <p:ext uri="{BB962C8B-B14F-4D97-AF65-F5344CB8AC3E}">
        <p14:creationId xmlns:p14="http://schemas.microsoft.com/office/powerpoint/2010/main" val="3890168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0FA3B-58A6-4EAD-8C08-4D786EE873AE}"/>
              </a:ext>
            </a:extLst>
          </p:cNvPr>
          <p:cNvSpPr>
            <a:spLocks noGrp="1"/>
          </p:cNvSpPr>
          <p:nvPr>
            <p:ph type="title"/>
          </p:nvPr>
        </p:nvSpPr>
        <p:spPr>
          <a:xfrm>
            <a:off x="822960" y="286604"/>
            <a:ext cx="7543800" cy="1450757"/>
          </a:xfrm>
        </p:spPr>
        <p:txBody>
          <a:bodyPr>
            <a:normAutofit/>
          </a:bodyPr>
          <a:lstStyle/>
          <a:p>
            <a:pPr algn="ctr"/>
            <a:r>
              <a:rPr lang="en-US" sz="2800" dirty="0"/>
              <a:t>HMIS Working Group Recommendations</a:t>
            </a:r>
            <a:br>
              <a:rPr lang="en-US" sz="2800" dirty="0"/>
            </a:br>
            <a:r>
              <a:rPr lang="en-US" sz="2800" dirty="0"/>
              <a:t>Continued</a:t>
            </a:r>
          </a:p>
        </p:txBody>
      </p:sp>
      <p:pic>
        <p:nvPicPr>
          <p:cNvPr id="4" name="Picture 3">
            <a:extLst>
              <a:ext uri="{FF2B5EF4-FFF2-40B4-BE49-F238E27FC236}">
                <a16:creationId xmlns:a16="http://schemas.microsoft.com/office/drawing/2014/main" id="{13C3D78E-60EE-4EDD-9D95-EA4808841B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891" y="135661"/>
            <a:ext cx="2623739" cy="876321"/>
          </a:xfrm>
          <a:prstGeom prst="rect">
            <a:avLst/>
          </a:prstGeom>
        </p:spPr>
      </p:pic>
      <p:sp>
        <p:nvSpPr>
          <p:cNvPr id="5" name="TextBox 4">
            <a:extLst>
              <a:ext uri="{FF2B5EF4-FFF2-40B4-BE49-F238E27FC236}">
                <a16:creationId xmlns:a16="http://schemas.microsoft.com/office/drawing/2014/main" id="{45C97A62-6010-4F01-A80D-9AAA9DACF6E5}"/>
              </a:ext>
            </a:extLst>
          </p:cNvPr>
          <p:cNvSpPr txBox="1"/>
          <p:nvPr/>
        </p:nvSpPr>
        <p:spPr>
          <a:xfrm>
            <a:off x="228891" y="6488668"/>
            <a:ext cx="3195427" cy="369332"/>
          </a:xfrm>
          <a:prstGeom prst="rect">
            <a:avLst/>
          </a:prstGeom>
          <a:noFill/>
        </p:spPr>
        <p:txBody>
          <a:bodyPr wrap="none" rtlCol="0">
            <a:spAutoFit/>
          </a:bodyPr>
          <a:lstStyle/>
          <a:p>
            <a:r>
              <a:rPr lang="en-US" b="1" dirty="0">
                <a:solidFill>
                  <a:schemeClr val="bg1"/>
                </a:solidFill>
              </a:rPr>
              <a:t>https://www.bcsh.ca.gov/hcfc/</a:t>
            </a:r>
          </a:p>
        </p:txBody>
      </p:sp>
      <p:sp>
        <p:nvSpPr>
          <p:cNvPr id="6" name="Slide Number Placeholder 5">
            <a:extLst>
              <a:ext uri="{FF2B5EF4-FFF2-40B4-BE49-F238E27FC236}">
                <a16:creationId xmlns:a16="http://schemas.microsoft.com/office/drawing/2014/main" id="{22AF95D9-4E8C-45E7-A757-067A1384CE32}"/>
              </a:ext>
            </a:extLst>
          </p:cNvPr>
          <p:cNvSpPr>
            <a:spLocks noGrp="1"/>
          </p:cNvSpPr>
          <p:nvPr>
            <p:ph type="sldNum" sz="quarter" idx="12"/>
          </p:nvPr>
        </p:nvSpPr>
        <p:spPr/>
        <p:txBody>
          <a:bodyPr/>
          <a:lstStyle/>
          <a:p>
            <a:fld id="{A87DF1DD-216E-4466-B717-B7472461ED5C}" type="slidenum">
              <a:rPr lang="en-US" smtClean="0"/>
              <a:t>18</a:t>
            </a:fld>
            <a:endParaRPr lang="en-US" dirty="0"/>
          </a:p>
        </p:txBody>
      </p:sp>
      <p:pic>
        <p:nvPicPr>
          <p:cNvPr id="8" name="Content Placeholder 7">
            <a:extLst>
              <a:ext uri="{FF2B5EF4-FFF2-40B4-BE49-F238E27FC236}">
                <a16:creationId xmlns:a16="http://schemas.microsoft.com/office/drawing/2014/main" id="{6BC6E21D-BC0B-45B1-BC95-BDA423077167}"/>
              </a:ext>
            </a:extLst>
          </p:cNvPr>
          <p:cNvPicPr>
            <a:picLocks noGrp="1" noChangeAspect="1"/>
          </p:cNvPicPr>
          <p:nvPr>
            <p:ph idx="1"/>
          </p:nvPr>
        </p:nvPicPr>
        <p:blipFill>
          <a:blip r:embed="rId3"/>
          <a:stretch>
            <a:fillRect/>
          </a:stretch>
        </p:blipFill>
        <p:spPr>
          <a:xfrm>
            <a:off x="1296712" y="1846263"/>
            <a:ext cx="6595025" cy="4022725"/>
          </a:xfrm>
          <a:prstGeom prst="rect">
            <a:avLst/>
          </a:prstGeom>
        </p:spPr>
      </p:pic>
    </p:spTree>
    <p:extLst>
      <p:ext uri="{BB962C8B-B14F-4D97-AF65-F5344CB8AC3E}">
        <p14:creationId xmlns:p14="http://schemas.microsoft.com/office/powerpoint/2010/main" val="7971497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0FA3B-58A6-4EAD-8C08-4D786EE873AE}"/>
              </a:ext>
            </a:extLst>
          </p:cNvPr>
          <p:cNvSpPr>
            <a:spLocks noGrp="1"/>
          </p:cNvSpPr>
          <p:nvPr>
            <p:ph type="title"/>
          </p:nvPr>
        </p:nvSpPr>
        <p:spPr/>
        <p:txBody>
          <a:bodyPr>
            <a:noAutofit/>
          </a:bodyPr>
          <a:lstStyle/>
          <a:p>
            <a:pPr algn="ctr"/>
            <a:r>
              <a:rPr lang="en-US" dirty="0"/>
              <a:t>Questions?</a:t>
            </a:r>
          </a:p>
        </p:txBody>
      </p:sp>
      <p:pic>
        <p:nvPicPr>
          <p:cNvPr id="4" name="Picture 3">
            <a:extLst>
              <a:ext uri="{FF2B5EF4-FFF2-40B4-BE49-F238E27FC236}">
                <a16:creationId xmlns:a16="http://schemas.microsoft.com/office/drawing/2014/main" id="{13C3D78E-60EE-4EDD-9D95-EA4808841B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891" y="135661"/>
            <a:ext cx="2623739" cy="876321"/>
          </a:xfrm>
          <a:prstGeom prst="rect">
            <a:avLst/>
          </a:prstGeom>
        </p:spPr>
      </p:pic>
      <p:sp>
        <p:nvSpPr>
          <p:cNvPr id="5" name="TextBox 4">
            <a:extLst>
              <a:ext uri="{FF2B5EF4-FFF2-40B4-BE49-F238E27FC236}">
                <a16:creationId xmlns:a16="http://schemas.microsoft.com/office/drawing/2014/main" id="{45C97A62-6010-4F01-A80D-9AAA9DACF6E5}"/>
              </a:ext>
            </a:extLst>
          </p:cNvPr>
          <p:cNvSpPr txBox="1"/>
          <p:nvPr/>
        </p:nvSpPr>
        <p:spPr>
          <a:xfrm>
            <a:off x="228891" y="6488668"/>
            <a:ext cx="3195427" cy="369332"/>
          </a:xfrm>
          <a:prstGeom prst="rect">
            <a:avLst/>
          </a:prstGeom>
          <a:noFill/>
        </p:spPr>
        <p:txBody>
          <a:bodyPr wrap="none" rtlCol="0">
            <a:spAutoFit/>
          </a:bodyPr>
          <a:lstStyle/>
          <a:p>
            <a:r>
              <a:rPr lang="en-US" b="1" dirty="0">
                <a:solidFill>
                  <a:schemeClr val="bg1"/>
                </a:solidFill>
              </a:rPr>
              <a:t>https://www.bcsh.ca.gov/hcfc/</a:t>
            </a:r>
          </a:p>
        </p:txBody>
      </p:sp>
      <p:sp>
        <p:nvSpPr>
          <p:cNvPr id="3" name="Slide Number Placeholder 2">
            <a:extLst>
              <a:ext uri="{FF2B5EF4-FFF2-40B4-BE49-F238E27FC236}">
                <a16:creationId xmlns:a16="http://schemas.microsoft.com/office/drawing/2014/main" id="{B826C487-9E10-412B-AD8A-C6A72939DB5E}"/>
              </a:ext>
            </a:extLst>
          </p:cNvPr>
          <p:cNvSpPr>
            <a:spLocks noGrp="1"/>
          </p:cNvSpPr>
          <p:nvPr>
            <p:ph type="sldNum" sz="quarter" idx="12"/>
          </p:nvPr>
        </p:nvSpPr>
        <p:spPr/>
        <p:txBody>
          <a:bodyPr/>
          <a:lstStyle/>
          <a:p>
            <a:fld id="{A87DF1DD-216E-4466-B717-B7472461ED5C}" type="slidenum">
              <a:rPr lang="en-US" smtClean="0"/>
              <a:t>19</a:t>
            </a:fld>
            <a:endParaRPr lang="en-US" dirty="0"/>
          </a:p>
        </p:txBody>
      </p:sp>
    </p:spTree>
    <p:extLst>
      <p:ext uri="{BB962C8B-B14F-4D97-AF65-F5344CB8AC3E}">
        <p14:creationId xmlns:p14="http://schemas.microsoft.com/office/powerpoint/2010/main" val="2095710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0FA3B-58A6-4EAD-8C08-4D786EE873AE}"/>
              </a:ext>
            </a:extLst>
          </p:cNvPr>
          <p:cNvSpPr>
            <a:spLocks noGrp="1"/>
          </p:cNvSpPr>
          <p:nvPr>
            <p:ph type="title"/>
          </p:nvPr>
        </p:nvSpPr>
        <p:spPr>
          <a:xfrm>
            <a:off x="822960" y="1812645"/>
            <a:ext cx="7543800" cy="1450757"/>
          </a:xfrm>
        </p:spPr>
        <p:txBody>
          <a:bodyPr/>
          <a:lstStyle/>
          <a:p>
            <a:pPr algn="ctr"/>
            <a:r>
              <a:rPr lang="en-US" dirty="0"/>
              <a:t>California Homeless Data Integration System</a:t>
            </a:r>
          </a:p>
        </p:txBody>
      </p:sp>
      <p:sp>
        <p:nvSpPr>
          <p:cNvPr id="3" name="Content Placeholder 2">
            <a:extLst>
              <a:ext uri="{FF2B5EF4-FFF2-40B4-BE49-F238E27FC236}">
                <a16:creationId xmlns:a16="http://schemas.microsoft.com/office/drawing/2014/main" id="{469A1A81-E626-4936-BB38-3D1FCE2AB010}"/>
              </a:ext>
            </a:extLst>
          </p:cNvPr>
          <p:cNvSpPr>
            <a:spLocks noGrp="1"/>
          </p:cNvSpPr>
          <p:nvPr>
            <p:ph idx="1"/>
          </p:nvPr>
        </p:nvSpPr>
        <p:spPr>
          <a:xfrm>
            <a:off x="822959" y="1242060"/>
            <a:ext cx="7543801" cy="5582851"/>
          </a:xfrm>
        </p:spPr>
        <p:txBody>
          <a:bodyPr vert="horz" lIns="0" tIns="45720" rIns="0" bIns="45720" rtlCol="0" anchor="t">
            <a:normAutofit/>
          </a:bodyPr>
          <a:lstStyle/>
          <a:p>
            <a:pPr marL="201168" lvl="1" indent="0">
              <a:buNone/>
            </a:pPr>
            <a:r>
              <a:rPr lang="en-US" dirty="0"/>
              <a:t>	</a:t>
            </a:r>
          </a:p>
          <a:p>
            <a:pPr marL="201168" lvl="1" indent="0">
              <a:buNone/>
            </a:pPr>
            <a:endParaRPr lang="en-US" dirty="0"/>
          </a:p>
          <a:p>
            <a:pPr marL="201168" lvl="1" indent="0">
              <a:buNone/>
            </a:pPr>
            <a:endParaRPr lang="en-US" dirty="0"/>
          </a:p>
          <a:p>
            <a:pPr marL="201168" lvl="1" indent="0">
              <a:buNone/>
            </a:pPr>
            <a:endParaRPr lang="en-US" dirty="0"/>
          </a:p>
          <a:p>
            <a:pPr marL="201168" lvl="1" indent="0">
              <a:buNone/>
            </a:pPr>
            <a:endParaRPr lang="en-US" dirty="0"/>
          </a:p>
          <a:p>
            <a:pPr marL="201168" lvl="1" indent="0">
              <a:buNone/>
            </a:pPr>
            <a:endParaRPr lang="en-US" dirty="0"/>
          </a:p>
          <a:p>
            <a:pPr marL="201168" lvl="1" indent="0">
              <a:buNone/>
            </a:pPr>
            <a:endParaRPr lang="en-US" dirty="0"/>
          </a:p>
          <a:p>
            <a:pPr marL="201168" lvl="1" indent="0">
              <a:buNone/>
            </a:pPr>
            <a:endParaRPr lang="en-US" dirty="0"/>
          </a:p>
          <a:p>
            <a:pPr marL="201168" lvl="1" indent="0">
              <a:buNone/>
            </a:pPr>
            <a:r>
              <a:rPr lang="en-US" dirty="0"/>
              <a:t>Agenda Item V. </a:t>
            </a:r>
          </a:p>
          <a:p>
            <a:pPr marL="201168" lvl="1" indent="0">
              <a:buNone/>
            </a:pPr>
            <a:r>
              <a:rPr lang="en-US" dirty="0"/>
              <a:t>Homeless Coordinating and Financing Council Meeting</a:t>
            </a:r>
          </a:p>
          <a:p>
            <a:pPr marL="201168" lvl="1" indent="0">
              <a:buNone/>
            </a:pPr>
            <a:r>
              <a:rPr lang="en-US" dirty="0"/>
              <a:t>April 9, 2019</a:t>
            </a:r>
          </a:p>
        </p:txBody>
      </p:sp>
      <p:pic>
        <p:nvPicPr>
          <p:cNvPr id="4" name="Picture 3">
            <a:extLst>
              <a:ext uri="{FF2B5EF4-FFF2-40B4-BE49-F238E27FC236}">
                <a16:creationId xmlns:a16="http://schemas.microsoft.com/office/drawing/2014/main" id="{13C3D78E-60EE-4EDD-9D95-EA4808841B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891" y="135661"/>
            <a:ext cx="2623739" cy="876321"/>
          </a:xfrm>
          <a:prstGeom prst="rect">
            <a:avLst/>
          </a:prstGeom>
        </p:spPr>
      </p:pic>
      <p:sp>
        <p:nvSpPr>
          <p:cNvPr id="5" name="TextBox 4">
            <a:extLst>
              <a:ext uri="{FF2B5EF4-FFF2-40B4-BE49-F238E27FC236}">
                <a16:creationId xmlns:a16="http://schemas.microsoft.com/office/drawing/2014/main" id="{45C97A62-6010-4F01-A80D-9AAA9DACF6E5}"/>
              </a:ext>
            </a:extLst>
          </p:cNvPr>
          <p:cNvSpPr txBox="1"/>
          <p:nvPr/>
        </p:nvSpPr>
        <p:spPr>
          <a:xfrm>
            <a:off x="228891" y="6488668"/>
            <a:ext cx="3195427" cy="369332"/>
          </a:xfrm>
          <a:prstGeom prst="rect">
            <a:avLst/>
          </a:prstGeom>
          <a:noFill/>
        </p:spPr>
        <p:txBody>
          <a:bodyPr wrap="none" rtlCol="0">
            <a:spAutoFit/>
          </a:bodyPr>
          <a:lstStyle/>
          <a:p>
            <a:r>
              <a:rPr lang="en-US" b="1" dirty="0">
                <a:solidFill>
                  <a:schemeClr val="bg1"/>
                </a:solidFill>
              </a:rPr>
              <a:t>https://www.bcsh.ca.gov/hcfc/</a:t>
            </a:r>
          </a:p>
        </p:txBody>
      </p:sp>
      <p:sp>
        <p:nvSpPr>
          <p:cNvPr id="6" name="Slide Number Placeholder 5">
            <a:extLst>
              <a:ext uri="{FF2B5EF4-FFF2-40B4-BE49-F238E27FC236}">
                <a16:creationId xmlns:a16="http://schemas.microsoft.com/office/drawing/2014/main" id="{28B47084-FE64-40CE-8893-707660AAB407}"/>
              </a:ext>
            </a:extLst>
          </p:cNvPr>
          <p:cNvSpPr>
            <a:spLocks noGrp="1"/>
          </p:cNvSpPr>
          <p:nvPr>
            <p:ph type="sldNum" sz="quarter" idx="12"/>
          </p:nvPr>
        </p:nvSpPr>
        <p:spPr/>
        <p:txBody>
          <a:bodyPr/>
          <a:lstStyle/>
          <a:p>
            <a:fld id="{A87DF1DD-216E-4466-B717-B7472461ED5C}" type="slidenum">
              <a:rPr lang="en-US" smtClean="0"/>
              <a:t>2</a:t>
            </a:fld>
            <a:endParaRPr lang="en-US" dirty="0"/>
          </a:p>
        </p:txBody>
      </p:sp>
    </p:spTree>
    <p:extLst>
      <p:ext uri="{BB962C8B-B14F-4D97-AF65-F5344CB8AC3E}">
        <p14:creationId xmlns:p14="http://schemas.microsoft.com/office/powerpoint/2010/main" val="3353104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0FA3B-58A6-4EAD-8C08-4D786EE873AE}"/>
              </a:ext>
            </a:extLst>
          </p:cNvPr>
          <p:cNvSpPr>
            <a:spLocks noGrp="1"/>
          </p:cNvSpPr>
          <p:nvPr>
            <p:ph type="title"/>
          </p:nvPr>
        </p:nvSpPr>
        <p:spPr/>
        <p:txBody>
          <a:bodyPr/>
          <a:lstStyle/>
          <a:p>
            <a:pPr algn="ctr"/>
            <a:r>
              <a:rPr lang="en-US" sz="2800" dirty="0"/>
              <a:t>Resources</a:t>
            </a:r>
          </a:p>
        </p:txBody>
      </p:sp>
      <p:sp>
        <p:nvSpPr>
          <p:cNvPr id="3" name="Content Placeholder 2">
            <a:extLst>
              <a:ext uri="{FF2B5EF4-FFF2-40B4-BE49-F238E27FC236}">
                <a16:creationId xmlns:a16="http://schemas.microsoft.com/office/drawing/2014/main" id="{469A1A81-E626-4936-BB38-3D1FCE2AB010}"/>
              </a:ext>
            </a:extLst>
          </p:cNvPr>
          <p:cNvSpPr>
            <a:spLocks noGrp="1"/>
          </p:cNvSpPr>
          <p:nvPr>
            <p:ph idx="1"/>
          </p:nvPr>
        </p:nvSpPr>
        <p:spPr>
          <a:xfrm>
            <a:off x="822959" y="1845733"/>
            <a:ext cx="7543801" cy="4268195"/>
          </a:xfrm>
        </p:spPr>
        <p:txBody>
          <a:bodyPr vert="horz" lIns="0" tIns="45720" rIns="0" bIns="45720" rtlCol="0" anchor="t">
            <a:normAutofit lnSpcReduction="10000"/>
          </a:bodyPr>
          <a:lstStyle/>
          <a:p>
            <a:pPr marL="201168" lvl="1" indent="0">
              <a:buNone/>
            </a:pPr>
            <a:endParaRPr lang="en-US" dirty="0"/>
          </a:p>
          <a:p>
            <a:pPr>
              <a:buFont typeface="Arial" panose="020B0604020202020204" pitchFamily="34" charset="0"/>
              <a:buChar char="•"/>
            </a:pPr>
            <a:r>
              <a:rPr lang="en-US" dirty="0"/>
              <a:t>Background information and FAQ: </a:t>
            </a:r>
            <a:r>
              <a:rPr lang="en-US" dirty="0">
                <a:hlinkClick r:id="rId2"/>
              </a:rPr>
              <a:t>https://www.bcsh.ca.gov/hcfc/documents/hmis_exploring.pdf</a:t>
            </a:r>
            <a:endParaRPr lang="en-US" dirty="0"/>
          </a:p>
          <a:p>
            <a:pPr>
              <a:buFont typeface="Arial" panose="020B0604020202020204" pitchFamily="34" charset="0"/>
              <a:buChar char="•"/>
            </a:pPr>
            <a:r>
              <a:rPr lang="en-US" dirty="0"/>
              <a:t>Project proposal tracking – Project 0515-001: </a:t>
            </a:r>
            <a:r>
              <a:rPr lang="en-US" dirty="0">
                <a:hlinkClick r:id="rId3"/>
              </a:rPr>
              <a:t>https://cdt.ca.gov/pal-it-project-proposal-tracking/</a:t>
            </a:r>
            <a:endParaRPr lang="en-US" dirty="0"/>
          </a:p>
          <a:p>
            <a:pPr>
              <a:buFont typeface="Arial" panose="020B0604020202020204" pitchFamily="34" charset="0"/>
              <a:buChar char="•"/>
            </a:pPr>
            <a:r>
              <a:rPr lang="en-US" dirty="0"/>
              <a:t>Contact Information:</a:t>
            </a:r>
          </a:p>
          <a:p>
            <a:pPr marL="0" indent="0">
              <a:buNone/>
            </a:pPr>
            <a:r>
              <a:rPr lang="en-US" dirty="0"/>
              <a:t>				KC Mohseni</a:t>
            </a:r>
          </a:p>
          <a:p>
            <a:pPr marL="0" indent="0">
              <a:buNone/>
            </a:pPr>
            <a:r>
              <a:rPr lang="en-US" dirty="0"/>
              <a:t>				Project Manager</a:t>
            </a:r>
          </a:p>
          <a:p>
            <a:pPr marL="0" indent="0">
              <a:buNone/>
            </a:pPr>
            <a:r>
              <a:rPr lang="en-US" dirty="0"/>
              <a:t>				916.201.2037</a:t>
            </a:r>
          </a:p>
          <a:p>
            <a:pPr marL="0" indent="0">
              <a:buNone/>
            </a:pPr>
            <a:r>
              <a:rPr lang="en-US" dirty="0"/>
              <a:t>				KC.Mohseni@bcsh.ca.gov </a:t>
            </a:r>
          </a:p>
          <a:p>
            <a:pPr marL="201168" lvl="1" indent="0">
              <a:buNone/>
            </a:pPr>
            <a:r>
              <a:rPr lang="en-US" dirty="0"/>
              <a:t>	</a:t>
            </a:r>
          </a:p>
        </p:txBody>
      </p:sp>
      <p:pic>
        <p:nvPicPr>
          <p:cNvPr id="4" name="Picture 3">
            <a:extLst>
              <a:ext uri="{FF2B5EF4-FFF2-40B4-BE49-F238E27FC236}">
                <a16:creationId xmlns:a16="http://schemas.microsoft.com/office/drawing/2014/main" id="{13C3D78E-60EE-4EDD-9D95-EA4808841BC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891" y="135661"/>
            <a:ext cx="2623739" cy="876321"/>
          </a:xfrm>
          <a:prstGeom prst="rect">
            <a:avLst/>
          </a:prstGeom>
        </p:spPr>
      </p:pic>
      <p:sp>
        <p:nvSpPr>
          <p:cNvPr id="5" name="TextBox 4">
            <a:extLst>
              <a:ext uri="{FF2B5EF4-FFF2-40B4-BE49-F238E27FC236}">
                <a16:creationId xmlns:a16="http://schemas.microsoft.com/office/drawing/2014/main" id="{45C97A62-6010-4F01-A80D-9AAA9DACF6E5}"/>
              </a:ext>
            </a:extLst>
          </p:cNvPr>
          <p:cNvSpPr txBox="1"/>
          <p:nvPr/>
        </p:nvSpPr>
        <p:spPr>
          <a:xfrm>
            <a:off x="228891" y="6488668"/>
            <a:ext cx="3195427" cy="369332"/>
          </a:xfrm>
          <a:prstGeom prst="rect">
            <a:avLst/>
          </a:prstGeom>
          <a:noFill/>
        </p:spPr>
        <p:txBody>
          <a:bodyPr wrap="none" rtlCol="0">
            <a:spAutoFit/>
          </a:bodyPr>
          <a:lstStyle/>
          <a:p>
            <a:r>
              <a:rPr lang="en-US" b="1" dirty="0">
                <a:solidFill>
                  <a:schemeClr val="bg1"/>
                </a:solidFill>
              </a:rPr>
              <a:t>https://www.bcsh.ca.gov/hcfc/</a:t>
            </a:r>
          </a:p>
        </p:txBody>
      </p:sp>
      <p:sp>
        <p:nvSpPr>
          <p:cNvPr id="6" name="Slide Number Placeholder 5">
            <a:extLst>
              <a:ext uri="{FF2B5EF4-FFF2-40B4-BE49-F238E27FC236}">
                <a16:creationId xmlns:a16="http://schemas.microsoft.com/office/drawing/2014/main" id="{28B47084-FE64-40CE-8893-707660AAB407}"/>
              </a:ext>
            </a:extLst>
          </p:cNvPr>
          <p:cNvSpPr>
            <a:spLocks noGrp="1"/>
          </p:cNvSpPr>
          <p:nvPr>
            <p:ph type="sldNum" sz="quarter" idx="12"/>
          </p:nvPr>
        </p:nvSpPr>
        <p:spPr/>
        <p:txBody>
          <a:bodyPr/>
          <a:lstStyle/>
          <a:p>
            <a:fld id="{A87DF1DD-216E-4466-B717-B7472461ED5C}" type="slidenum">
              <a:rPr lang="en-US" smtClean="0"/>
              <a:t>20</a:t>
            </a:fld>
            <a:endParaRPr lang="en-US" dirty="0"/>
          </a:p>
        </p:txBody>
      </p:sp>
    </p:spTree>
    <p:extLst>
      <p:ext uri="{BB962C8B-B14F-4D97-AF65-F5344CB8AC3E}">
        <p14:creationId xmlns:p14="http://schemas.microsoft.com/office/powerpoint/2010/main" val="2872261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0FA3B-58A6-4EAD-8C08-4D786EE873AE}"/>
              </a:ext>
            </a:extLst>
          </p:cNvPr>
          <p:cNvSpPr>
            <a:spLocks noGrp="1"/>
          </p:cNvSpPr>
          <p:nvPr>
            <p:ph type="title"/>
          </p:nvPr>
        </p:nvSpPr>
        <p:spPr/>
        <p:txBody>
          <a:bodyPr>
            <a:normAutofit/>
          </a:bodyPr>
          <a:lstStyle/>
          <a:p>
            <a:r>
              <a:rPr lang="en-US" sz="4400" dirty="0"/>
              <a:t>Project Context and Background</a:t>
            </a:r>
          </a:p>
        </p:txBody>
      </p:sp>
      <p:sp>
        <p:nvSpPr>
          <p:cNvPr id="3" name="Content Placeholder 2">
            <a:extLst>
              <a:ext uri="{FF2B5EF4-FFF2-40B4-BE49-F238E27FC236}">
                <a16:creationId xmlns:a16="http://schemas.microsoft.com/office/drawing/2014/main" id="{469A1A81-E626-4936-BB38-3D1FCE2AB010}"/>
              </a:ext>
            </a:extLst>
          </p:cNvPr>
          <p:cNvSpPr>
            <a:spLocks noGrp="1"/>
          </p:cNvSpPr>
          <p:nvPr>
            <p:ph idx="1"/>
          </p:nvPr>
        </p:nvSpPr>
        <p:spPr>
          <a:xfrm>
            <a:off x="822959" y="1845734"/>
            <a:ext cx="7543801" cy="4979177"/>
          </a:xfrm>
        </p:spPr>
        <p:txBody>
          <a:bodyPr vert="horz" lIns="0" tIns="45720" rIns="0" bIns="45720" rtlCol="0" anchor="t">
            <a:normAutofit/>
          </a:bodyPr>
          <a:lstStyle/>
          <a:p>
            <a:pPr marL="384048" lvl="2" indent="0">
              <a:buNone/>
            </a:pPr>
            <a:endParaRPr lang="en-US" dirty="0"/>
          </a:p>
          <a:p>
            <a:pPr marL="571500" indent="-571500">
              <a:buFont typeface="+mj-lt"/>
              <a:buAutoNum type="romanUcPeriod"/>
            </a:pPr>
            <a:r>
              <a:rPr lang="en-US" dirty="0"/>
              <a:t>Continuums of Care</a:t>
            </a:r>
          </a:p>
          <a:p>
            <a:pPr marL="514350" indent="-514350">
              <a:buFont typeface="+mj-lt"/>
              <a:buAutoNum type="romanUcPeriod"/>
            </a:pPr>
            <a:r>
              <a:rPr lang="en-US" dirty="0"/>
              <a:t>Homeless Management Information Systems</a:t>
            </a:r>
          </a:p>
          <a:p>
            <a:pPr marL="514350" indent="-514350">
              <a:buFont typeface="+mj-lt"/>
              <a:buAutoNum type="romanUcPeriod"/>
            </a:pPr>
            <a:r>
              <a:rPr lang="en-US" dirty="0"/>
              <a:t>The “As-Is” in California</a:t>
            </a:r>
          </a:p>
          <a:p>
            <a:pPr marL="514350" indent="-514350">
              <a:buFont typeface="+mj-lt"/>
              <a:buAutoNum type="romanUcPeriod"/>
            </a:pPr>
            <a:r>
              <a:rPr lang="en-US" dirty="0"/>
              <a:t>Homeless Coordinating and Financing Council Statutory Goals</a:t>
            </a:r>
          </a:p>
          <a:p>
            <a:pPr marL="514350" indent="-514350">
              <a:buFont typeface="+mj-lt"/>
              <a:buAutoNum type="romanUcPeriod"/>
            </a:pPr>
            <a:r>
              <a:rPr lang="en-US" dirty="0"/>
              <a:t>Project Vision</a:t>
            </a:r>
          </a:p>
          <a:p>
            <a:pPr marL="201168" lvl="1" indent="0">
              <a:buNone/>
            </a:pPr>
            <a:endParaRPr lang="en-US" dirty="0"/>
          </a:p>
        </p:txBody>
      </p:sp>
      <p:pic>
        <p:nvPicPr>
          <p:cNvPr id="4" name="Picture 3">
            <a:extLst>
              <a:ext uri="{FF2B5EF4-FFF2-40B4-BE49-F238E27FC236}">
                <a16:creationId xmlns:a16="http://schemas.microsoft.com/office/drawing/2014/main" id="{13C3D78E-60EE-4EDD-9D95-EA4808841B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891" y="135661"/>
            <a:ext cx="2623739" cy="876321"/>
          </a:xfrm>
          <a:prstGeom prst="rect">
            <a:avLst/>
          </a:prstGeom>
        </p:spPr>
      </p:pic>
      <p:sp>
        <p:nvSpPr>
          <p:cNvPr id="5" name="TextBox 4">
            <a:extLst>
              <a:ext uri="{FF2B5EF4-FFF2-40B4-BE49-F238E27FC236}">
                <a16:creationId xmlns:a16="http://schemas.microsoft.com/office/drawing/2014/main" id="{45C97A62-6010-4F01-A80D-9AAA9DACF6E5}"/>
              </a:ext>
            </a:extLst>
          </p:cNvPr>
          <p:cNvSpPr txBox="1"/>
          <p:nvPr/>
        </p:nvSpPr>
        <p:spPr>
          <a:xfrm>
            <a:off x="228891" y="6488668"/>
            <a:ext cx="3195427" cy="369332"/>
          </a:xfrm>
          <a:prstGeom prst="rect">
            <a:avLst/>
          </a:prstGeom>
          <a:noFill/>
        </p:spPr>
        <p:txBody>
          <a:bodyPr wrap="none" rtlCol="0">
            <a:spAutoFit/>
          </a:bodyPr>
          <a:lstStyle/>
          <a:p>
            <a:r>
              <a:rPr lang="en-US" b="1" dirty="0">
                <a:solidFill>
                  <a:schemeClr val="bg1"/>
                </a:solidFill>
              </a:rPr>
              <a:t>https://www.bcsh.ca.gov/hcfc/</a:t>
            </a:r>
          </a:p>
        </p:txBody>
      </p:sp>
      <p:sp>
        <p:nvSpPr>
          <p:cNvPr id="6" name="Slide Number Placeholder 5">
            <a:extLst>
              <a:ext uri="{FF2B5EF4-FFF2-40B4-BE49-F238E27FC236}">
                <a16:creationId xmlns:a16="http://schemas.microsoft.com/office/drawing/2014/main" id="{28B47084-FE64-40CE-8893-707660AAB407}"/>
              </a:ext>
            </a:extLst>
          </p:cNvPr>
          <p:cNvSpPr>
            <a:spLocks noGrp="1"/>
          </p:cNvSpPr>
          <p:nvPr>
            <p:ph type="sldNum" sz="quarter" idx="12"/>
          </p:nvPr>
        </p:nvSpPr>
        <p:spPr/>
        <p:txBody>
          <a:bodyPr/>
          <a:lstStyle/>
          <a:p>
            <a:fld id="{A87DF1DD-216E-4466-B717-B7472461ED5C}" type="slidenum">
              <a:rPr lang="en-US" smtClean="0"/>
              <a:t>3</a:t>
            </a:fld>
            <a:endParaRPr lang="en-US" dirty="0"/>
          </a:p>
        </p:txBody>
      </p:sp>
    </p:spTree>
    <p:extLst>
      <p:ext uri="{BB962C8B-B14F-4D97-AF65-F5344CB8AC3E}">
        <p14:creationId xmlns:p14="http://schemas.microsoft.com/office/powerpoint/2010/main" val="77820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0FA3B-58A6-4EAD-8C08-4D786EE873AE}"/>
              </a:ext>
            </a:extLst>
          </p:cNvPr>
          <p:cNvSpPr>
            <a:spLocks noGrp="1"/>
          </p:cNvSpPr>
          <p:nvPr>
            <p:ph type="title"/>
          </p:nvPr>
        </p:nvSpPr>
        <p:spPr>
          <a:xfrm>
            <a:off x="822960" y="286604"/>
            <a:ext cx="7543800" cy="1450757"/>
          </a:xfrm>
        </p:spPr>
        <p:txBody>
          <a:bodyPr>
            <a:normAutofit/>
          </a:bodyPr>
          <a:lstStyle/>
          <a:p>
            <a:pPr algn="ctr"/>
            <a:r>
              <a:rPr lang="en-US" sz="2800" dirty="0"/>
              <a:t>Project Context and Background</a:t>
            </a:r>
            <a:br>
              <a:rPr lang="en-US" sz="2800" dirty="0"/>
            </a:br>
            <a:r>
              <a:rPr lang="en-US" sz="2800" dirty="0"/>
              <a:t>I. Continuums of Care (CoCs)</a:t>
            </a:r>
          </a:p>
        </p:txBody>
      </p:sp>
      <p:sp>
        <p:nvSpPr>
          <p:cNvPr id="3" name="Content Placeholder 2">
            <a:extLst>
              <a:ext uri="{FF2B5EF4-FFF2-40B4-BE49-F238E27FC236}">
                <a16:creationId xmlns:a16="http://schemas.microsoft.com/office/drawing/2014/main" id="{469A1A81-E626-4936-BB38-3D1FCE2AB010}"/>
              </a:ext>
            </a:extLst>
          </p:cNvPr>
          <p:cNvSpPr>
            <a:spLocks noGrp="1"/>
          </p:cNvSpPr>
          <p:nvPr>
            <p:ph idx="1"/>
          </p:nvPr>
        </p:nvSpPr>
        <p:spPr>
          <a:xfrm>
            <a:off x="822959" y="1845734"/>
            <a:ext cx="7543801" cy="4725662"/>
          </a:xfrm>
        </p:spPr>
        <p:txBody>
          <a:bodyPr vert="horz" lIns="0" tIns="45720" rIns="0" bIns="45720" rtlCol="0" anchor="t">
            <a:normAutofit/>
          </a:bodyPr>
          <a:lstStyle/>
          <a:p>
            <a:pPr lvl="1">
              <a:buFont typeface="Wingdings" panose="05000000000000000000" pitchFamily="2" charset="2"/>
              <a:buChar char="§"/>
            </a:pPr>
            <a:endParaRPr lang="en-US" dirty="0"/>
          </a:p>
          <a:p>
            <a:pPr marL="384048" lvl="2" indent="0">
              <a:buNone/>
            </a:pPr>
            <a:endParaRPr lang="en-US" dirty="0"/>
          </a:p>
          <a:p>
            <a:pPr>
              <a:buFont typeface="Arial" panose="020B0604020202020204" pitchFamily="34" charset="0"/>
              <a:buChar char="•"/>
            </a:pPr>
            <a:r>
              <a:rPr lang="en-US" dirty="0"/>
              <a:t>Operate within a geographic area.</a:t>
            </a:r>
          </a:p>
          <a:p>
            <a:pPr>
              <a:buFont typeface="Arial" panose="020B0604020202020204" pitchFamily="34" charset="0"/>
              <a:buChar char="•"/>
            </a:pPr>
            <a:r>
              <a:rPr lang="en-US" dirty="0"/>
              <a:t>Coordinate housing and services for individuals experiencing homelessness. </a:t>
            </a:r>
          </a:p>
          <a:p>
            <a:pPr>
              <a:buFont typeface="Arial" panose="020B0604020202020204" pitchFamily="34" charset="0"/>
              <a:buChar char="•"/>
            </a:pPr>
            <a:r>
              <a:rPr lang="en-US" dirty="0"/>
              <a:t>Collect client information and input it into their local Homeless Management Information Systems.</a:t>
            </a:r>
          </a:p>
          <a:p>
            <a:pPr>
              <a:buFont typeface="Arial" panose="020B0604020202020204" pitchFamily="34" charset="0"/>
              <a:buChar char="•"/>
            </a:pPr>
            <a:r>
              <a:rPr lang="en-US" dirty="0"/>
              <a:t>Distribute HUD and State funding (e.g., HEAP and CESH) to housing and service providers.</a:t>
            </a:r>
          </a:p>
          <a:p>
            <a:pPr>
              <a:buFont typeface="Arial" panose="020B0604020202020204" pitchFamily="34" charset="0"/>
              <a:buChar char="•"/>
            </a:pPr>
            <a:r>
              <a:rPr lang="en-US" dirty="0"/>
              <a:t>44 CoCs in California.</a:t>
            </a:r>
          </a:p>
          <a:p>
            <a:pPr marL="201168" lvl="1" indent="0">
              <a:buNone/>
            </a:pPr>
            <a:endParaRPr lang="en-US" dirty="0"/>
          </a:p>
        </p:txBody>
      </p:sp>
      <p:pic>
        <p:nvPicPr>
          <p:cNvPr id="4" name="Picture 3">
            <a:extLst>
              <a:ext uri="{FF2B5EF4-FFF2-40B4-BE49-F238E27FC236}">
                <a16:creationId xmlns:a16="http://schemas.microsoft.com/office/drawing/2014/main" id="{13C3D78E-60EE-4EDD-9D95-EA4808841B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891" y="135661"/>
            <a:ext cx="2623739" cy="876321"/>
          </a:xfrm>
          <a:prstGeom prst="rect">
            <a:avLst/>
          </a:prstGeom>
        </p:spPr>
      </p:pic>
      <p:sp>
        <p:nvSpPr>
          <p:cNvPr id="5" name="TextBox 4">
            <a:extLst>
              <a:ext uri="{FF2B5EF4-FFF2-40B4-BE49-F238E27FC236}">
                <a16:creationId xmlns:a16="http://schemas.microsoft.com/office/drawing/2014/main" id="{45C97A62-6010-4F01-A80D-9AAA9DACF6E5}"/>
              </a:ext>
            </a:extLst>
          </p:cNvPr>
          <p:cNvSpPr txBox="1"/>
          <p:nvPr/>
        </p:nvSpPr>
        <p:spPr>
          <a:xfrm>
            <a:off x="228891" y="6488668"/>
            <a:ext cx="3195427" cy="369332"/>
          </a:xfrm>
          <a:prstGeom prst="rect">
            <a:avLst/>
          </a:prstGeom>
          <a:noFill/>
        </p:spPr>
        <p:txBody>
          <a:bodyPr wrap="none" rtlCol="0">
            <a:spAutoFit/>
          </a:bodyPr>
          <a:lstStyle/>
          <a:p>
            <a:r>
              <a:rPr lang="en-US" b="1" dirty="0">
                <a:solidFill>
                  <a:schemeClr val="bg1"/>
                </a:solidFill>
              </a:rPr>
              <a:t>https://www.bcsh.ca.gov/hcfc/</a:t>
            </a:r>
          </a:p>
        </p:txBody>
      </p:sp>
      <p:sp>
        <p:nvSpPr>
          <p:cNvPr id="6" name="Slide Number Placeholder 5">
            <a:extLst>
              <a:ext uri="{FF2B5EF4-FFF2-40B4-BE49-F238E27FC236}">
                <a16:creationId xmlns:a16="http://schemas.microsoft.com/office/drawing/2014/main" id="{22AF95D9-4E8C-45E7-A757-067A1384CE32}"/>
              </a:ext>
            </a:extLst>
          </p:cNvPr>
          <p:cNvSpPr>
            <a:spLocks noGrp="1"/>
          </p:cNvSpPr>
          <p:nvPr>
            <p:ph type="sldNum" sz="quarter" idx="12"/>
          </p:nvPr>
        </p:nvSpPr>
        <p:spPr/>
        <p:txBody>
          <a:bodyPr/>
          <a:lstStyle/>
          <a:p>
            <a:fld id="{A87DF1DD-216E-4466-B717-B7472461ED5C}" type="slidenum">
              <a:rPr lang="en-US" smtClean="0"/>
              <a:t>4</a:t>
            </a:fld>
            <a:endParaRPr lang="en-US" dirty="0"/>
          </a:p>
        </p:txBody>
      </p:sp>
    </p:spTree>
    <p:extLst>
      <p:ext uri="{BB962C8B-B14F-4D97-AF65-F5344CB8AC3E}">
        <p14:creationId xmlns:p14="http://schemas.microsoft.com/office/powerpoint/2010/main" val="2678991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0FA3B-58A6-4EAD-8C08-4D786EE873AE}"/>
              </a:ext>
            </a:extLst>
          </p:cNvPr>
          <p:cNvSpPr>
            <a:spLocks noGrp="1"/>
          </p:cNvSpPr>
          <p:nvPr>
            <p:ph type="title"/>
          </p:nvPr>
        </p:nvSpPr>
        <p:spPr>
          <a:xfrm>
            <a:off x="822960" y="286604"/>
            <a:ext cx="7543800" cy="1450757"/>
          </a:xfrm>
        </p:spPr>
        <p:txBody>
          <a:bodyPr>
            <a:normAutofit/>
          </a:bodyPr>
          <a:lstStyle/>
          <a:p>
            <a:pPr algn="ctr"/>
            <a:r>
              <a:rPr lang="en-US" sz="2400" dirty="0"/>
              <a:t>Project Context and Background</a:t>
            </a:r>
            <a:br>
              <a:rPr lang="en-US" sz="2400" dirty="0"/>
            </a:br>
            <a:r>
              <a:rPr lang="en-US" sz="2400" dirty="0"/>
              <a:t>II. Homeless Management Information Systems (HMIS)</a:t>
            </a:r>
          </a:p>
        </p:txBody>
      </p:sp>
      <p:sp>
        <p:nvSpPr>
          <p:cNvPr id="3" name="Content Placeholder 2">
            <a:extLst>
              <a:ext uri="{FF2B5EF4-FFF2-40B4-BE49-F238E27FC236}">
                <a16:creationId xmlns:a16="http://schemas.microsoft.com/office/drawing/2014/main" id="{469A1A81-E626-4936-BB38-3D1FCE2AB010}"/>
              </a:ext>
            </a:extLst>
          </p:cNvPr>
          <p:cNvSpPr>
            <a:spLocks noGrp="1"/>
          </p:cNvSpPr>
          <p:nvPr>
            <p:ph idx="1"/>
          </p:nvPr>
        </p:nvSpPr>
        <p:spPr>
          <a:xfrm>
            <a:off x="822959" y="1845734"/>
            <a:ext cx="7543801" cy="4725662"/>
          </a:xfrm>
        </p:spPr>
        <p:txBody>
          <a:bodyPr vert="horz" lIns="0" tIns="45720" rIns="0" bIns="45720" rtlCol="0" anchor="t">
            <a:normAutofit/>
          </a:bodyPr>
          <a:lstStyle/>
          <a:p>
            <a:pPr>
              <a:buFont typeface="Arial" panose="020B0604020202020204" pitchFamily="34" charset="0"/>
              <a:buChar char="•"/>
            </a:pPr>
            <a:r>
              <a:rPr lang="en-US" dirty="0"/>
              <a:t>Data system used to record and analyze client, service, and housing data for individuals who are homeless or at risk of homelessness. </a:t>
            </a:r>
          </a:p>
          <a:p>
            <a:pPr>
              <a:buFont typeface="Arial" panose="020B0604020202020204" pitchFamily="34" charset="0"/>
              <a:buChar char="•"/>
            </a:pPr>
            <a:r>
              <a:rPr lang="en-US" dirty="0"/>
              <a:t>CoCs and service providers enter HUD-required data elements into HMIS.</a:t>
            </a:r>
          </a:p>
          <a:p>
            <a:pPr>
              <a:buFont typeface="Arial" panose="020B0604020202020204" pitchFamily="34" charset="0"/>
              <a:buChar char="•"/>
            </a:pPr>
            <a:r>
              <a:rPr lang="en-US" dirty="0"/>
              <a:t>Produces unduplicated estimates of the number of people experiencing homelessness.</a:t>
            </a:r>
          </a:p>
          <a:p>
            <a:pPr>
              <a:buFont typeface="Arial" panose="020B0604020202020204" pitchFamily="34" charset="0"/>
              <a:buChar char="•"/>
            </a:pPr>
            <a:r>
              <a:rPr lang="en-US" dirty="0"/>
              <a:t>Provides insights into the characteristics of homelessness. </a:t>
            </a:r>
          </a:p>
          <a:p>
            <a:pPr>
              <a:buFont typeface="Arial" panose="020B0604020202020204" pitchFamily="34" charset="0"/>
              <a:buChar char="•"/>
            </a:pPr>
            <a:r>
              <a:rPr lang="en-US" dirty="0"/>
              <a:t>Identifies patterns of service use.</a:t>
            </a:r>
          </a:p>
          <a:p>
            <a:pPr>
              <a:buFont typeface="Arial" panose="020B0604020202020204" pitchFamily="34" charset="0"/>
              <a:buChar char="•"/>
            </a:pPr>
            <a:r>
              <a:rPr lang="en-US" dirty="0"/>
              <a:t>Produces annual aggregate reports to HUD. Produces client-level reports to Department of Veterans Affairs. </a:t>
            </a:r>
          </a:p>
          <a:p>
            <a:pPr>
              <a:buFont typeface="Arial" panose="020B0604020202020204" pitchFamily="34" charset="0"/>
              <a:buChar char="•"/>
            </a:pPr>
            <a:r>
              <a:rPr lang="en-US" dirty="0"/>
              <a:t>36 implementations of HMIS in California.</a:t>
            </a:r>
          </a:p>
          <a:p>
            <a:pPr marL="201168" lvl="1" indent="0">
              <a:buNone/>
            </a:pPr>
            <a:endParaRPr lang="en-US" dirty="0"/>
          </a:p>
        </p:txBody>
      </p:sp>
      <p:pic>
        <p:nvPicPr>
          <p:cNvPr id="4" name="Picture 3">
            <a:extLst>
              <a:ext uri="{FF2B5EF4-FFF2-40B4-BE49-F238E27FC236}">
                <a16:creationId xmlns:a16="http://schemas.microsoft.com/office/drawing/2014/main" id="{13C3D78E-60EE-4EDD-9D95-EA4808841B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891" y="135661"/>
            <a:ext cx="2623739" cy="876321"/>
          </a:xfrm>
          <a:prstGeom prst="rect">
            <a:avLst/>
          </a:prstGeom>
        </p:spPr>
      </p:pic>
      <p:sp>
        <p:nvSpPr>
          <p:cNvPr id="5" name="TextBox 4">
            <a:extLst>
              <a:ext uri="{FF2B5EF4-FFF2-40B4-BE49-F238E27FC236}">
                <a16:creationId xmlns:a16="http://schemas.microsoft.com/office/drawing/2014/main" id="{45C97A62-6010-4F01-A80D-9AAA9DACF6E5}"/>
              </a:ext>
            </a:extLst>
          </p:cNvPr>
          <p:cNvSpPr txBox="1"/>
          <p:nvPr/>
        </p:nvSpPr>
        <p:spPr>
          <a:xfrm>
            <a:off x="228891" y="6488668"/>
            <a:ext cx="3195427" cy="369332"/>
          </a:xfrm>
          <a:prstGeom prst="rect">
            <a:avLst/>
          </a:prstGeom>
          <a:noFill/>
        </p:spPr>
        <p:txBody>
          <a:bodyPr wrap="none" rtlCol="0">
            <a:spAutoFit/>
          </a:bodyPr>
          <a:lstStyle/>
          <a:p>
            <a:r>
              <a:rPr lang="en-US" b="1" dirty="0">
                <a:solidFill>
                  <a:schemeClr val="bg1"/>
                </a:solidFill>
              </a:rPr>
              <a:t>https://www.bcsh.ca.gov/hcfc/</a:t>
            </a:r>
          </a:p>
        </p:txBody>
      </p:sp>
      <p:sp>
        <p:nvSpPr>
          <p:cNvPr id="6" name="Slide Number Placeholder 5">
            <a:extLst>
              <a:ext uri="{FF2B5EF4-FFF2-40B4-BE49-F238E27FC236}">
                <a16:creationId xmlns:a16="http://schemas.microsoft.com/office/drawing/2014/main" id="{22AF95D9-4E8C-45E7-A757-067A1384CE32}"/>
              </a:ext>
            </a:extLst>
          </p:cNvPr>
          <p:cNvSpPr>
            <a:spLocks noGrp="1"/>
          </p:cNvSpPr>
          <p:nvPr>
            <p:ph type="sldNum" sz="quarter" idx="12"/>
          </p:nvPr>
        </p:nvSpPr>
        <p:spPr/>
        <p:txBody>
          <a:bodyPr/>
          <a:lstStyle/>
          <a:p>
            <a:fld id="{A87DF1DD-216E-4466-B717-B7472461ED5C}" type="slidenum">
              <a:rPr lang="en-US" smtClean="0"/>
              <a:t>5</a:t>
            </a:fld>
            <a:endParaRPr lang="en-US" dirty="0"/>
          </a:p>
        </p:txBody>
      </p:sp>
    </p:spTree>
    <p:extLst>
      <p:ext uri="{BB962C8B-B14F-4D97-AF65-F5344CB8AC3E}">
        <p14:creationId xmlns:p14="http://schemas.microsoft.com/office/powerpoint/2010/main" val="2180112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0FA3B-58A6-4EAD-8C08-4D786EE873AE}"/>
              </a:ext>
            </a:extLst>
          </p:cNvPr>
          <p:cNvSpPr>
            <a:spLocks noGrp="1"/>
          </p:cNvSpPr>
          <p:nvPr>
            <p:ph type="title"/>
          </p:nvPr>
        </p:nvSpPr>
        <p:spPr>
          <a:xfrm>
            <a:off x="822960" y="286604"/>
            <a:ext cx="7543800" cy="1450757"/>
          </a:xfrm>
        </p:spPr>
        <p:txBody>
          <a:bodyPr>
            <a:normAutofit/>
          </a:bodyPr>
          <a:lstStyle/>
          <a:p>
            <a:pPr algn="ctr"/>
            <a:r>
              <a:rPr lang="en-US" sz="2800" dirty="0"/>
              <a:t>Project Context and Background</a:t>
            </a:r>
            <a:br>
              <a:rPr lang="en-US" sz="2800" dirty="0"/>
            </a:br>
            <a:r>
              <a:rPr lang="en-US" sz="2800" dirty="0"/>
              <a:t>III. The “As-Is” in California</a:t>
            </a:r>
          </a:p>
        </p:txBody>
      </p:sp>
      <p:sp>
        <p:nvSpPr>
          <p:cNvPr id="3" name="Content Placeholder 2">
            <a:extLst>
              <a:ext uri="{FF2B5EF4-FFF2-40B4-BE49-F238E27FC236}">
                <a16:creationId xmlns:a16="http://schemas.microsoft.com/office/drawing/2014/main" id="{469A1A81-E626-4936-BB38-3D1FCE2AB010}"/>
              </a:ext>
            </a:extLst>
          </p:cNvPr>
          <p:cNvSpPr>
            <a:spLocks noGrp="1"/>
          </p:cNvSpPr>
          <p:nvPr>
            <p:ph idx="1"/>
          </p:nvPr>
        </p:nvSpPr>
        <p:spPr>
          <a:xfrm>
            <a:off x="822959" y="1845734"/>
            <a:ext cx="7543801" cy="4725662"/>
          </a:xfrm>
        </p:spPr>
        <p:txBody>
          <a:bodyPr vert="horz" lIns="0" tIns="45720" rIns="0" bIns="45720" rtlCol="0" anchor="t">
            <a:normAutofit/>
          </a:bodyPr>
          <a:lstStyle/>
          <a:p>
            <a:pPr lvl="2">
              <a:buFont typeface="Arial" panose="020B0604020202020204" pitchFamily="34" charset="0"/>
              <a:buChar char="•"/>
            </a:pPr>
            <a:endParaRPr lang="en-US" dirty="0"/>
          </a:p>
          <a:p>
            <a:pPr>
              <a:buFont typeface="Arial" panose="020B0604020202020204" pitchFamily="34" charset="0"/>
              <a:buChar char="•"/>
            </a:pPr>
            <a:r>
              <a:rPr lang="en-US" dirty="0"/>
              <a:t>The state is not connected to the </a:t>
            </a:r>
            <a:r>
              <a:rPr lang="en-US" dirty="0" err="1"/>
              <a:t>CoC</a:t>
            </a:r>
            <a:r>
              <a:rPr lang="en-US" dirty="0"/>
              <a:t> – HUD data structure. </a:t>
            </a:r>
          </a:p>
          <a:p>
            <a:pPr>
              <a:buFont typeface="Arial" panose="020B0604020202020204" pitchFamily="34" charset="0"/>
              <a:buChar char="•"/>
            </a:pPr>
            <a:r>
              <a:rPr lang="en-US" dirty="0"/>
              <a:t>The Annual Homeless Assessment Report (AHAR) to Congress is the principal source of statewide data.</a:t>
            </a:r>
          </a:p>
          <a:p>
            <a:pPr>
              <a:buFont typeface="Arial" panose="020B0604020202020204" pitchFamily="34" charset="0"/>
              <a:buChar char="•"/>
            </a:pPr>
            <a:r>
              <a:rPr lang="en-US" dirty="0"/>
              <a:t>No state access to continuous, up-to-date data.</a:t>
            </a:r>
          </a:p>
          <a:p>
            <a:pPr>
              <a:buFont typeface="Arial" panose="020B0604020202020204" pitchFamily="34" charset="0"/>
              <a:buChar char="•"/>
            </a:pPr>
            <a:r>
              <a:rPr lang="en-US" dirty="0"/>
              <a:t>No ability to query data to answer key policy questions. </a:t>
            </a:r>
          </a:p>
          <a:p>
            <a:pPr>
              <a:buFont typeface="Arial" panose="020B0604020202020204" pitchFamily="34" charset="0"/>
              <a:buChar char="•"/>
            </a:pPr>
            <a:r>
              <a:rPr lang="en-US" dirty="0"/>
              <a:t>No data analytics and business intelligence tools to recognize patterns and predict trends.</a:t>
            </a:r>
          </a:p>
          <a:p>
            <a:pPr>
              <a:buFont typeface="Arial" panose="020B0604020202020204" pitchFamily="34" charset="0"/>
              <a:buChar char="•"/>
            </a:pPr>
            <a:r>
              <a:rPr lang="en-US" dirty="0"/>
              <a:t>Some CoCs lack the resources and capacity to fully utilize the data captured in HMIS for program planning and implementation.</a:t>
            </a:r>
          </a:p>
          <a:p>
            <a:pPr>
              <a:buFont typeface="Arial" panose="020B0604020202020204" pitchFamily="34" charset="0"/>
              <a:buChar char="•"/>
            </a:pPr>
            <a:endParaRPr lang="en-US" dirty="0"/>
          </a:p>
          <a:p>
            <a:pPr lvl="1">
              <a:buFont typeface="Arial" panose="020B0604020202020204" pitchFamily="34" charset="0"/>
              <a:buChar char="•"/>
            </a:pPr>
            <a:endParaRPr lang="en-US" dirty="0"/>
          </a:p>
        </p:txBody>
      </p:sp>
      <p:pic>
        <p:nvPicPr>
          <p:cNvPr id="4" name="Picture 3">
            <a:extLst>
              <a:ext uri="{FF2B5EF4-FFF2-40B4-BE49-F238E27FC236}">
                <a16:creationId xmlns:a16="http://schemas.microsoft.com/office/drawing/2014/main" id="{13C3D78E-60EE-4EDD-9D95-EA4808841B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891" y="135661"/>
            <a:ext cx="2623739" cy="876321"/>
          </a:xfrm>
          <a:prstGeom prst="rect">
            <a:avLst/>
          </a:prstGeom>
        </p:spPr>
      </p:pic>
      <p:sp>
        <p:nvSpPr>
          <p:cNvPr id="5" name="TextBox 4">
            <a:extLst>
              <a:ext uri="{FF2B5EF4-FFF2-40B4-BE49-F238E27FC236}">
                <a16:creationId xmlns:a16="http://schemas.microsoft.com/office/drawing/2014/main" id="{45C97A62-6010-4F01-A80D-9AAA9DACF6E5}"/>
              </a:ext>
            </a:extLst>
          </p:cNvPr>
          <p:cNvSpPr txBox="1"/>
          <p:nvPr/>
        </p:nvSpPr>
        <p:spPr>
          <a:xfrm>
            <a:off x="228891" y="6488668"/>
            <a:ext cx="3195427" cy="369332"/>
          </a:xfrm>
          <a:prstGeom prst="rect">
            <a:avLst/>
          </a:prstGeom>
          <a:noFill/>
        </p:spPr>
        <p:txBody>
          <a:bodyPr wrap="none" rtlCol="0">
            <a:spAutoFit/>
          </a:bodyPr>
          <a:lstStyle/>
          <a:p>
            <a:r>
              <a:rPr lang="en-US" b="1" dirty="0">
                <a:solidFill>
                  <a:schemeClr val="bg1"/>
                </a:solidFill>
              </a:rPr>
              <a:t>https://www.bcsh.ca.gov/hcfc/</a:t>
            </a:r>
          </a:p>
        </p:txBody>
      </p:sp>
      <p:sp>
        <p:nvSpPr>
          <p:cNvPr id="6" name="Slide Number Placeholder 5">
            <a:extLst>
              <a:ext uri="{FF2B5EF4-FFF2-40B4-BE49-F238E27FC236}">
                <a16:creationId xmlns:a16="http://schemas.microsoft.com/office/drawing/2014/main" id="{22AF95D9-4E8C-45E7-A757-067A1384CE32}"/>
              </a:ext>
            </a:extLst>
          </p:cNvPr>
          <p:cNvSpPr>
            <a:spLocks noGrp="1"/>
          </p:cNvSpPr>
          <p:nvPr>
            <p:ph type="sldNum" sz="quarter" idx="12"/>
          </p:nvPr>
        </p:nvSpPr>
        <p:spPr/>
        <p:txBody>
          <a:bodyPr/>
          <a:lstStyle/>
          <a:p>
            <a:fld id="{A87DF1DD-216E-4466-B717-B7472461ED5C}" type="slidenum">
              <a:rPr lang="en-US" smtClean="0"/>
              <a:t>6</a:t>
            </a:fld>
            <a:endParaRPr lang="en-US" dirty="0"/>
          </a:p>
        </p:txBody>
      </p:sp>
    </p:spTree>
    <p:extLst>
      <p:ext uri="{BB962C8B-B14F-4D97-AF65-F5344CB8AC3E}">
        <p14:creationId xmlns:p14="http://schemas.microsoft.com/office/powerpoint/2010/main" val="626732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0FA3B-58A6-4EAD-8C08-4D786EE873AE}"/>
              </a:ext>
            </a:extLst>
          </p:cNvPr>
          <p:cNvSpPr>
            <a:spLocks noGrp="1"/>
          </p:cNvSpPr>
          <p:nvPr>
            <p:ph type="title"/>
          </p:nvPr>
        </p:nvSpPr>
        <p:spPr>
          <a:xfrm>
            <a:off x="822960" y="286604"/>
            <a:ext cx="7543800" cy="1450757"/>
          </a:xfrm>
        </p:spPr>
        <p:txBody>
          <a:bodyPr>
            <a:normAutofit/>
          </a:bodyPr>
          <a:lstStyle/>
          <a:p>
            <a:pPr algn="ctr"/>
            <a:r>
              <a:rPr lang="en-US" sz="2200" dirty="0"/>
              <a:t>Project Context and Background</a:t>
            </a:r>
            <a:br>
              <a:rPr lang="en-US" sz="2200" dirty="0"/>
            </a:br>
            <a:r>
              <a:rPr lang="en-US" sz="2200" dirty="0"/>
              <a:t>IV. Homeless Coordinating and Financing Council Statutory Goals and Requirements</a:t>
            </a:r>
          </a:p>
        </p:txBody>
      </p:sp>
      <p:sp>
        <p:nvSpPr>
          <p:cNvPr id="3" name="Content Placeholder 2">
            <a:extLst>
              <a:ext uri="{FF2B5EF4-FFF2-40B4-BE49-F238E27FC236}">
                <a16:creationId xmlns:a16="http://schemas.microsoft.com/office/drawing/2014/main" id="{469A1A81-E626-4936-BB38-3D1FCE2AB010}"/>
              </a:ext>
            </a:extLst>
          </p:cNvPr>
          <p:cNvSpPr>
            <a:spLocks noGrp="1"/>
          </p:cNvSpPr>
          <p:nvPr>
            <p:ph idx="1"/>
          </p:nvPr>
        </p:nvSpPr>
        <p:spPr>
          <a:xfrm>
            <a:off x="822959" y="1845734"/>
            <a:ext cx="7543801" cy="4725662"/>
          </a:xfrm>
        </p:spPr>
        <p:txBody>
          <a:bodyPr vert="horz" lIns="0" tIns="45720" rIns="0" bIns="45720" rtlCol="0" anchor="t">
            <a:normAutofit/>
          </a:bodyPr>
          <a:lstStyle/>
          <a:p>
            <a:pPr marL="384048" lvl="2" indent="0">
              <a:buNone/>
            </a:pPr>
            <a:endParaRPr lang="en-US" dirty="0"/>
          </a:p>
          <a:p>
            <a:pPr>
              <a:buFont typeface="Arial" panose="020B0604020202020204" pitchFamily="34" charset="0"/>
              <a:buChar char="•"/>
            </a:pPr>
            <a:r>
              <a:rPr lang="en-US" dirty="0"/>
              <a:t>“To create a statewide data system or warehouse that collects local data through Homeless Management Information Systems, with the ultimate goal of matching data on homelessness to programs impacting homeless recipients of state programs, such as Medi-Cal or </a:t>
            </a:r>
            <a:r>
              <a:rPr lang="en-US" dirty="0" err="1"/>
              <a:t>CalWORKS</a:t>
            </a:r>
            <a:r>
              <a:rPr lang="en-US" dirty="0"/>
              <a:t>.” Welfare and Institutions Code section 8257(b)(13). </a:t>
            </a:r>
          </a:p>
          <a:p>
            <a:pPr>
              <a:buFont typeface="Arial" panose="020B0604020202020204" pitchFamily="34" charset="0"/>
              <a:buChar char="•"/>
            </a:pPr>
            <a:r>
              <a:rPr lang="en-US" dirty="0"/>
              <a:t>Homeless Youth Act of 2018</a:t>
            </a:r>
          </a:p>
          <a:p>
            <a:pPr lvl="1"/>
            <a:r>
              <a:rPr lang="en-US" dirty="0"/>
              <a:t>“All recipients [of state funding related to youth homelessness] shall be required to share with the council any relevant data from their Homeless Management Information Systems.” WIC § 8261(2)(B).</a:t>
            </a:r>
          </a:p>
          <a:p>
            <a:pPr lvl="1"/>
            <a:r>
              <a:rPr lang="en-US" dirty="0"/>
              <a:t>“The council shall seek data from any and all relevant sources, including the Homeless Management Information System (HMIS), if available, in order to meet the requirements of this section.” WIC § 8261(2)(C).</a:t>
            </a:r>
          </a:p>
          <a:p>
            <a:pPr lvl="1"/>
            <a:endParaRPr lang="en-US" dirty="0"/>
          </a:p>
          <a:p>
            <a:endParaRPr lang="en-US" dirty="0"/>
          </a:p>
          <a:p>
            <a:endParaRPr lang="en-US" dirty="0"/>
          </a:p>
          <a:p>
            <a:pPr marL="201168" lvl="1" indent="0">
              <a:buNone/>
            </a:pPr>
            <a:endParaRPr lang="en-US" dirty="0"/>
          </a:p>
        </p:txBody>
      </p:sp>
      <p:pic>
        <p:nvPicPr>
          <p:cNvPr id="4" name="Picture 3">
            <a:extLst>
              <a:ext uri="{FF2B5EF4-FFF2-40B4-BE49-F238E27FC236}">
                <a16:creationId xmlns:a16="http://schemas.microsoft.com/office/drawing/2014/main" id="{13C3D78E-60EE-4EDD-9D95-EA4808841B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891" y="135661"/>
            <a:ext cx="2623739" cy="876321"/>
          </a:xfrm>
          <a:prstGeom prst="rect">
            <a:avLst/>
          </a:prstGeom>
        </p:spPr>
      </p:pic>
      <p:sp>
        <p:nvSpPr>
          <p:cNvPr id="5" name="TextBox 4">
            <a:extLst>
              <a:ext uri="{FF2B5EF4-FFF2-40B4-BE49-F238E27FC236}">
                <a16:creationId xmlns:a16="http://schemas.microsoft.com/office/drawing/2014/main" id="{45C97A62-6010-4F01-A80D-9AAA9DACF6E5}"/>
              </a:ext>
            </a:extLst>
          </p:cNvPr>
          <p:cNvSpPr txBox="1"/>
          <p:nvPr/>
        </p:nvSpPr>
        <p:spPr>
          <a:xfrm>
            <a:off x="228891" y="6488668"/>
            <a:ext cx="3195427" cy="369332"/>
          </a:xfrm>
          <a:prstGeom prst="rect">
            <a:avLst/>
          </a:prstGeom>
          <a:noFill/>
        </p:spPr>
        <p:txBody>
          <a:bodyPr wrap="none" rtlCol="0">
            <a:spAutoFit/>
          </a:bodyPr>
          <a:lstStyle/>
          <a:p>
            <a:r>
              <a:rPr lang="en-US" b="1" dirty="0">
                <a:solidFill>
                  <a:schemeClr val="bg1"/>
                </a:solidFill>
              </a:rPr>
              <a:t>https://www.bcsh.ca.gov/hcfc/</a:t>
            </a:r>
          </a:p>
        </p:txBody>
      </p:sp>
      <p:sp>
        <p:nvSpPr>
          <p:cNvPr id="6" name="Slide Number Placeholder 5">
            <a:extLst>
              <a:ext uri="{FF2B5EF4-FFF2-40B4-BE49-F238E27FC236}">
                <a16:creationId xmlns:a16="http://schemas.microsoft.com/office/drawing/2014/main" id="{22AF95D9-4E8C-45E7-A757-067A1384CE32}"/>
              </a:ext>
            </a:extLst>
          </p:cNvPr>
          <p:cNvSpPr>
            <a:spLocks noGrp="1"/>
          </p:cNvSpPr>
          <p:nvPr>
            <p:ph type="sldNum" sz="quarter" idx="12"/>
          </p:nvPr>
        </p:nvSpPr>
        <p:spPr/>
        <p:txBody>
          <a:bodyPr/>
          <a:lstStyle/>
          <a:p>
            <a:fld id="{A87DF1DD-216E-4466-B717-B7472461ED5C}" type="slidenum">
              <a:rPr lang="en-US" smtClean="0"/>
              <a:t>7</a:t>
            </a:fld>
            <a:endParaRPr lang="en-US" dirty="0"/>
          </a:p>
        </p:txBody>
      </p:sp>
    </p:spTree>
    <p:extLst>
      <p:ext uri="{BB962C8B-B14F-4D97-AF65-F5344CB8AC3E}">
        <p14:creationId xmlns:p14="http://schemas.microsoft.com/office/powerpoint/2010/main" val="2043676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0FA3B-58A6-4EAD-8C08-4D786EE873AE}"/>
              </a:ext>
            </a:extLst>
          </p:cNvPr>
          <p:cNvSpPr>
            <a:spLocks noGrp="1"/>
          </p:cNvSpPr>
          <p:nvPr>
            <p:ph type="title"/>
          </p:nvPr>
        </p:nvSpPr>
        <p:spPr>
          <a:xfrm>
            <a:off x="822960" y="286604"/>
            <a:ext cx="7543800" cy="1450757"/>
          </a:xfrm>
        </p:spPr>
        <p:txBody>
          <a:bodyPr>
            <a:normAutofit/>
          </a:bodyPr>
          <a:lstStyle/>
          <a:p>
            <a:pPr algn="ctr"/>
            <a:r>
              <a:rPr lang="en-US" sz="2800" dirty="0"/>
              <a:t>Vision for the </a:t>
            </a:r>
            <a:br>
              <a:rPr lang="en-US" sz="2800" dirty="0"/>
            </a:br>
            <a:r>
              <a:rPr lang="en-US" sz="2800" dirty="0"/>
              <a:t>Homeless Data Integration System (HDIS)</a:t>
            </a:r>
          </a:p>
        </p:txBody>
      </p:sp>
      <p:sp>
        <p:nvSpPr>
          <p:cNvPr id="3" name="Content Placeholder 2">
            <a:extLst>
              <a:ext uri="{FF2B5EF4-FFF2-40B4-BE49-F238E27FC236}">
                <a16:creationId xmlns:a16="http://schemas.microsoft.com/office/drawing/2014/main" id="{469A1A81-E626-4936-BB38-3D1FCE2AB010}"/>
              </a:ext>
            </a:extLst>
          </p:cNvPr>
          <p:cNvSpPr>
            <a:spLocks noGrp="1"/>
          </p:cNvSpPr>
          <p:nvPr>
            <p:ph idx="1"/>
          </p:nvPr>
        </p:nvSpPr>
        <p:spPr>
          <a:xfrm>
            <a:off x="822959" y="1845734"/>
            <a:ext cx="7543801" cy="4725662"/>
          </a:xfrm>
        </p:spPr>
        <p:txBody>
          <a:bodyPr vert="horz" lIns="0" tIns="45720" rIns="0" bIns="45720" rtlCol="0" anchor="t">
            <a:normAutofit/>
          </a:bodyPr>
          <a:lstStyle/>
          <a:p>
            <a:pPr>
              <a:buFont typeface="Arial" panose="020B0604020202020204" pitchFamily="34" charset="0"/>
              <a:buChar char="•"/>
            </a:pPr>
            <a:r>
              <a:rPr lang="en-US" dirty="0"/>
              <a:t>Data system that links and integrates all relevant homelessness data from CoCs and other databases at the state and local level. </a:t>
            </a:r>
          </a:p>
          <a:p>
            <a:pPr>
              <a:buFont typeface="Arial" panose="020B0604020202020204" pitchFamily="34" charset="0"/>
              <a:buChar char="•"/>
            </a:pPr>
            <a:r>
              <a:rPr lang="en-US" dirty="0"/>
              <a:t>Comprehensive database that can be queried, recognize patterns, and features predictive capabilities. </a:t>
            </a:r>
          </a:p>
          <a:p>
            <a:pPr>
              <a:buFont typeface="Arial" panose="020B0604020202020204" pitchFamily="34" charset="0"/>
              <a:buChar char="•"/>
            </a:pPr>
            <a:r>
              <a:rPr lang="en-US" dirty="0"/>
              <a:t>Ability to “tell the story” – dashboard reports, data visualizations, and geospatial capabilities. </a:t>
            </a:r>
          </a:p>
          <a:p>
            <a:pPr>
              <a:buFont typeface="Arial" panose="020B0604020202020204" pitchFamily="34" charset="0"/>
              <a:buChar char="•"/>
            </a:pPr>
            <a:r>
              <a:rPr lang="en-US" dirty="0"/>
              <a:t>Tool for the Council, CoCs, state &amp; local entities to measure program effectiveness and formulate data-driven policy.</a:t>
            </a:r>
          </a:p>
          <a:p>
            <a:pPr>
              <a:buFont typeface="Arial" panose="020B0604020202020204" pitchFamily="34" charset="0"/>
              <a:buChar char="•"/>
            </a:pPr>
            <a:r>
              <a:rPr lang="en-US" dirty="0"/>
              <a:t>Other potential benefits: promote cooperation between and among state and local partners, better align resources with needs; reduce CoC’s administrative costs for HMIS so they can focus on coordination, analytics, and service delivery. </a:t>
            </a:r>
          </a:p>
          <a:p>
            <a:pPr>
              <a:buFont typeface="Arial" panose="020B0604020202020204" pitchFamily="34" charset="0"/>
              <a:buChar char="•"/>
            </a:pPr>
            <a:endParaRPr lang="en-US" dirty="0"/>
          </a:p>
        </p:txBody>
      </p:sp>
      <p:pic>
        <p:nvPicPr>
          <p:cNvPr id="4" name="Picture 3">
            <a:extLst>
              <a:ext uri="{FF2B5EF4-FFF2-40B4-BE49-F238E27FC236}">
                <a16:creationId xmlns:a16="http://schemas.microsoft.com/office/drawing/2014/main" id="{13C3D78E-60EE-4EDD-9D95-EA4808841B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891" y="135661"/>
            <a:ext cx="2623739" cy="876321"/>
          </a:xfrm>
          <a:prstGeom prst="rect">
            <a:avLst/>
          </a:prstGeom>
        </p:spPr>
      </p:pic>
      <p:sp>
        <p:nvSpPr>
          <p:cNvPr id="5" name="TextBox 4">
            <a:extLst>
              <a:ext uri="{FF2B5EF4-FFF2-40B4-BE49-F238E27FC236}">
                <a16:creationId xmlns:a16="http://schemas.microsoft.com/office/drawing/2014/main" id="{45C97A62-6010-4F01-A80D-9AAA9DACF6E5}"/>
              </a:ext>
            </a:extLst>
          </p:cNvPr>
          <p:cNvSpPr txBox="1"/>
          <p:nvPr/>
        </p:nvSpPr>
        <p:spPr>
          <a:xfrm>
            <a:off x="228891" y="6488668"/>
            <a:ext cx="3195427" cy="369332"/>
          </a:xfrm>
          <a:prstGeom prst="rect">
            <a:avLst/>
          </a:prstGeom>
          <a:noFill/>
        </p:spPr>
        <p:txBody>
          <a:bodyPr wrap="none" rtlCol="0">
            <a:spAutoFit/>
          </a:bodyPr>
          <a:lstStyle/>
          <a:p>
            <a:r>
              <a:rPr lang="en-US" b="1" dirty="0">
                <a:solidFill>
                  <a:schemeClr val="bg1"/>
                </a:solidFill>
              </a:rPr>
              <a:t>https://www.bcsh.ca.gov/hcfc/</a:t>
            </a:r>
          </a:p>
        </p:txBody>
      </p:sp>
      <p:sp>
        <p:nvSpPr>
          <p:cNvPr id="6" name="Slide Number Placeholder 5">
            <a:extLst>
              <a:ext uri="{FF2B5EF4-FFF2-40B4-BE49-F238E27FC236}">
                <a16:creationId xmlns:a16="http://schemas.microsoft.com/office/drawing/2014/main" id="{22AF95D9-4E8C-45E7-A757-067A1384CE32}"/>
              </a:ext>
            </a:extLst>
          </p:cNvPr>
          <p:cNvSpPr>
            <a:spLocks noGrp="1"/>
          </p:cNvSpPr>
          <p:nvPr>
            <p:ph type="sldNum" sz="quarter" idx="12"/>
          </p:nvPr>
        </p:nvSpPr>
        <p:spPr/>
        <p:txBody>
          <a:bodyPr/>
          <a:lstStyle/>
          <a:p>
            <a:fld id="{A87DF1DD-216E-4466-B717-B7472461ED5C}" type="slidenum">
              <a:rPr lang="en-US" smtClean="0"/>
              <a:t>8</a:t>
            </a:fld>
            <a:endParaRPr lang="en-US" dirty="0"/>
          </a:p>
        </p:txBody>
      </p:sp>
    </p:spTree>
    <p:extLst>
      <p:ext uri="{BB962C8B-B14F-4D97-AF65-F5344CB8AC3E}">
        <p14:creationId xmlns:p14="http://schemas.microsoft.com/office/powerpoint/2010/main" val="2688518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0FA3B-58A6-4EAD-8C08-4D786EE873AE}"/>
              </a:ext>
            </a:extLst>
          </p:cNvPr>
          <p:cNvSpPr>
            <a:spLocks noGrp="1"/>
          </p:cNvSpPr>
          <p:nvPr>
            <p:ph type="title"/>
          </p:nvPr>
        </p:nvSpPr>
        <p:spPr>
          <a:xfrm>
            <a:off x="822960" y="286604"/>
            <a:ext cx="7543800" cy="1450757"/>
          </a:xfrm>
        </p:spPr>
        <p:txBody>
          <a:bodyPr>
            <a:normAutofit/>
          </a:bodyPr>
          <a:lstStyle/>
          <a:p>
            <a:pPr algn="ctr"/>
            <a:r>
              <a:rPr lang="en-US" sz="2800" dirty="0"/>
              <a:t>Project Roadmap</a:t>
            </a:r>
          </a:p>
        </p:txBody>
      </p:sp>
      <p:sp>
        <p:nvSpPr>
          <p:cNvPr id="3" name="Content Placeholder 2">
            <a:extLst>
              <a:ext uri="{FF2B5EF4-FFF2-40B4-BE49-F238E27FC236}">
                <a16:creationId xmlns:a16="http://schemas.microsoft.com/office/drawing/2014/main" id="{469A1A81-E626-4936-BB38-3D1FCE2AB010}"/>
              </a:ext>
            </a:extLst>
          </p:cNvPr>
          <p:cNvSpPr>
            <a:spLocks noGrp="1"/>
          </p:cNvSpPr>
          <p:nvPr>
            <p:ph idx="1"/>
          </p:nvPr>
        </p:nvSpPr>
        <p:spPr>
          <a:xfrm>
            <a:off x="822959" y="2125980"/>
            <a:ext cx="7543801" cy="3637309"/>
          </a:xfrm>
        </p:spPr>
        <p:txBody>
          <a:bodyPr vert="horz" lIns="0" tIns="45720" rIns="0" bIns="45720" rtlCol="0" anchor="t">
            <a:normAutofit/>
          </a:bodyPr>
          <a:lstStyle/>
          <a:p>
            <a:pPr>
              <a:buFont typeface="Arial" panose="020B0604020202020204" pitchFamily="34" charset="0"/>
              <a:buChar char="•"/>
            </a:pPr>
            <a:r>
              <a:rPr lang="en-US" dirty="0"/>
              <a:t>Exploring an IT solution.</a:t>
            </a:r>
          </a:p>
          <a:p>
            <a:pPr>
              <a:buFont typeface="Arial" panose="020B0604020202020204" pitchFamily="34" charset="0"/>
              <a:buChar char="•"/>
            </a:pPr>
            <a:r>
              <a:rPr lang="en-US" dirty="0"/>
              <a:t>Iterative approach to design, development, and implementation.</a:t>
            </a:r>
          </a:p>
          <a:p>
            <a:pPr lvl="1"/>
            <a:r>
              <a:rPr lang="en-US" dirty="0"/>
              <a:t>Breaks down project into smaller components.</a:t>
            </a:r>
          </a:p>
          <a:p>
            <a:pPr lvl="1"/>
            <a:r>
              <a:rPr lang="en-US" dirty="0"/>
              <a:t>Achieves baseline data quickly.</a:t>
            </a:r>
          </a:p>
          <a:p>
            <a:pPr lvl="1"/>
            <a:r>
              <a:rPr lang="en-US" dirty="0"/>
              <a:t>Flexible approach – can adapt to new information and changes in legislation or technology. </a:t>
            </a:r>
          </a:p>
          <a:p>
            <a:pPr lvl="1"/>
            <a:r>
              <a:rPr lang="en-US" dirty="0"/>
              <a:t>Phase I: HMIS data.</a:t>
            </a:r>
          </a:p>
          <a:p>
            <a:pPr lvl="1"/>
            <a:r>
              <a:rPr lang="en-US" dirty="0"/>
              <a:t>Phase II: State program data and local data that resides outside of HMIS.</a:t>
            </a:r>
          </a:p>
          <a:p>
            <a:endParaRPr lang="en-US" dirty="0"/>
          </a:p>
        </p:txBody>
      </p:sp>
      <p:pic>
        <p:nvPicPr>
          <p:cNvPr id="4" name="Picture 3">
            <a:extLst>
              <a:ext uri="{FF2B5EF4-FFF2-40B4-BE49-F238E27FC236}">
                <a16:creationId xmlns:a16="http://schemas.microsoft.com/office/drawing/2014/main" id="{13C3D78E-60EE-4EDD-9D95-EA4808841B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891" y="135661"/>
            <a:ext cx="2623739" cy="876321"/>
          </a:xfrm>
          <a:prstGeom prst="rect">
            <a:avLst/>
          </a:prstGeom>
        </p:spPr>
      </p:pic>
      <p:sp>
        <p:nvSpPr>
          <p:cNvPr id="5" name="TextBox 4">
            <a:extLst>
              <a:ext uri="{FF2B5EF4-FFF2-40B4-BE49-F238E27FC236}">
                <a16:creationId xmlns:a16="http://schemas.microsoft.com/office/drawing/2014/main" id="{45C97A62-6010-4F01-A80D-9AAA9DACF6E5}"/>
              </a:ext>
            </a:extLst>
          </p:cNvPr>
          <p:cNvSpPr txBox="1"/>
          <p:nvPr/>
        </p:nvSpPr>
        <p:spPr>
          <a:xfrm>
            <a:off x="228891" y="6488668"/>
            <a:ext cx="3195427" cy="369332"/>
          </a:xfrm>
          <a:prstGeom prst="rect">
            <a:avLst/>
          </a:prstGeom>
          <a:noFill/>
        </p:spPr>
        <p:txBody>
          <a:bodyPr wrap="none" rtlCol="0">
            <a:spAutoFit/>
          </a:bodyPr>
          <a:lstStyle/>
          <a:p>
            <a:r>
              <a:rPr lang="en-US" b="1" dirty="0">
                <a:solidFill>
                  <a:schemeClr val="bg1"/>
                </a:solidFill>
              </a:rPr>
              <a:t>https://www.bcsh.ca.gov/hcfc/</a:t>
            </a:r>
          </a:p>
        </p:txBody>
      </p:sp>
      <p:sp>
        <p:nvSpPr>
          <p:cNvPr id="6" name="Slide Number Placeholder 5">
            <a:extLst>
              <a:ext uri="{FF2B5EF4-FFF2-40B4-BE49-F238E27FC236}">
                <a16:creationId xmlns:a16="http://schemas.microsoft.com/office/drawing/2014/main" id="{22AF95D9-4E8C-45E7-A757-067A1384CE32}"/>
              </a:ext>
            </a:extLst>
          </p:cNvPr>
          <p:cNvSpPr>
            <a:spLocks noGrp="1"/>
          </p:cNvSpPr>
          <p:nvPr>
            <p:ph type="sldNum" sz="quarter" idx="12"/>
          </p:nvPr>
        </p:nvSpPr>
        <p:spPr/>
        <p:txBody>
          <a:bodyPr/>
          <a:lstStyle/>
          <a:p>
            <a:fld id="{A87DF1DD-216E-4466-B717-B7472461ED5C}" type="slidenum">
              <a:rPr lang="en-US" smtClean="0"/>
              <a:t>9</a:t>
            </a:fld>
            <a:endParaRPr lang="en-US" dirty="0"/>
          </a:p>
        </p:txBody>
      </p:sp>
    </p:spTree>
    <p:extLst>
      <p:ext uri="{BB962C8B-B14F-4D97-AF65-F5344CB8AC3E}">
        <p14:creationId xmlns:p14="http://schemas.microsoft.com/office/powerpoint/2010/main" val="667414131"/>
      </p:ext>
    </p:extLst>
  </p:cSld>
  <p:clrMapOvr>
    <a:masterClrMapping/>
  </p:clrMapOvr>
</p:sld>
</file>

<file path=ppt/theme/theme1.xml><?xml version="1.0" encoding="utf-8"?>
<a:theme xmlns:a="http://schemas.openxmlformats.org/drawingml/2006/main" name="Retrospec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6DE0AE23246E438E7A3EA5B338C00C" ma:contentTypeVersion="8" ma:contentTypeDescription="Create a new document." ma:contentTypeScope="" ma:versionID="a66e871c5903cda140f672714de46544">
  <xsd:schema xmlns:xsd="http://www.w3.org/2001/XMLSchema" xmlns:xs="http://www.w3.org/2001/XMLSchema" xmlns:p="http://schemas.microsoft.com/office/2006/metadata/properties" xmlns:ns2="08382b6d-93d1-4bd8-a3b1-76988c701d79" xmlns:ns3="565c69c3-310c-42eb-98c2-6fbca90c6a28" targetNamespace="http://schemas.microsoft.com/office/2006/metadata/properties" ma:root="true" ma:fieldsID="6160f8c8d4f2ed9b0e4b7c2c31812240" ns2:_="" ns3:_="">
    <xsd:import namespace="08382b6d-93d1-4bd8-a3b1-76988c701d79"/>
    <xsd:import namespace="565c69c3-310c-42eb-98c2-6fbca90c6a2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382b6d-93d1-4bd8-a3b1-76988c701d7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65c69c3-310c-42eb-98c2-6fbca90c6a2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08382b6d-93d1-4bd8-a3b1-76988c701d79">
      <UserInfo>
        <DisplayName>Puddefoot, Ginny@BCSH</DisplayName>
        <AccountId>30</AccountId>
        <AccountType/>
      </UserInfo>
      <UserInfo>
        <DisplayName>Castillo, Daniel@BCSH</DisplayName>
        <AccountId>37</AccountId>
        <AccountType/>
      </UserInfo>
      <UserInfo>
        <DisplayName>Nguyen, Nathalie@BCSH</DisplayName>
        <AccountId>34</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055CC43-36DB-4EFD-9A3C-F14313EEEE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382b6d-93d1-4bd8-a3b1-76988c701d79"/>
    <ds:schemaRef ds:uri="565c69c3-310c-42eb-98c2-6fbca90c6a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6D7AB75-FF68-4ACA-A097-93FD0D61F313}">
  <ds:schemaRefs>
    <ds:schemaRef ds:uri="http://purl.org/dc/terms/"/>
    <ds:schemaRef ds:uri="http://schemas.openxmlformats.org/package/2006/metadata/core-properties"/>
    <ds:schemaRef ds:uri="http://purl.org/dc/dcmitype/"/>
    <ds:schemaRef ds:uri="http://schemas.microsoft.com/office/2006/documentManagement/types"/>
    <ds:schemaRef ds:uri="565c69c3-310c-42eb-98c2-6fbca90c6a28"/>
    <ds:schemaRef ds:uri="http://purl.org/dc/elements/1.1/"/>
    <ds:schemaRef ds:uri="http://schemas.microsoft.com/office/2006/metadata/properties"/>
    <ds:schemaRef ds:uri="http://schemas.microsoft.com/office/infopath/2007/PartnerControls"/>
    <ds:schemaRef ds:uri="08382b6d-93d1-4bd8-a3b1-76988c701d79"/>
    <ds:schemaRef ds:uri="http://www.w3.org/XML/1998/namespace"/>
  </ds:schemaRefs>
</ds:datastoreItem>
</file>

<file path=customXml/itemProps3.xml><?xml version="1.0" encoding="utf-8"?>
<ds:datastoreItem xmlns:ds="http://schemas.openxmlformats.org/officeDocument/2006/customXml" ds:itemID="{9A2119BE-7FFF-4CB8-876B-3D252E25BC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TM02900769[[fn=Retrospect]]</Template>
  <TotalTime>2842</TotalTime>
  <Words>1306</Words>
  <Application>Microsoft Office PowerPoint</Application>
  <PresentationFormat>On-screen Show (4:3)</PresentationFormat>
  <Paragraphs>164</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Wingdings</vt:lpstr>
      <vt:lpstr>Retrospect</vt:lpstr>
      <vt:lpstr>PowerPoint Presentation</vt:lpstr>
      <vt:lpstr>California Homeless Data Integration System</vt:lpstr>
      <vt:lpstr>Project Context and Background</vt:lpstr>
      <vt:lpstr>Project Context and Background I. Continuums of Care (CoCs)</vt:lpstr>
      <vt:lpstr>Project Context and Background II. Homeless Management Information Systems (HMIS)</vt:lpstr>
      <vt:lpstr>Project Context and Background III. The “As-Is” in California</vt:lpstr>
      <vt:lpstr>Project Context and Background IV. Homeless Coordinating and Financing Council Statutory Goals and Requirements</vt:lpstr>
      <vt:lpstr>Vision for the  Homeless Data Integration System (HDIS)</vt:lpstr>
      <vt:lpstr>Project Roadmap</vt:lpstr>
      <vt:lpstr>Project Roadmap Phase I</vt:lpstr>
      <vt:lpstr>Project Roadmap Phase I – Market Research</vt:lpstr>
      <vt:lpstr>Project Roadmap Phase I – Stakeholder Participation</vt:lpstr>
      <vt:lpstr>Project Roadmap Phase I – Stakeholder Feedback</vt:lpstr>
      <vt:lpstr>Project Roadmap Phase I – Data Security and Privacy</vt:lpstr>
      <vt:lpstr>Road Map – Phase II</vt:lpstr>
      <vt:lpstr>HMIS Working Group Recommendations</vt:lpstr>
      <vt:lpstr>HMIS Working Group Recommendations Continued</vt:lpstr>
      <vt:lpstr>HMIS Working Group Recommendations Continued</vt:lpstr>
      <vt:lpstr>Questions?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HEAP Draft Timeline</dc:title>
  <dc:creator>Von Koch-Liebert, Lynn@BCSH</dc:creator>
  <cp:lastModifiedBy>Puddefoot, Ginny@BCSH</cp:lastModifiedBy>
  <cp:revision>195</cp:revision>
  <cp:lastPrinted>2018-10-03T22:40:54Z</cp:lastPrinted>
  <dcterms:created xsi:type="dcterms:W3CDTF">2018-07-06T23:06:36Z</dcterms:created>
  <dcterms:modified xsi:type="dcterms:W3CDTF">2019-04-08T14:12:27Z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0x010100486DE0AE23246E438E7A3EA5B338C00C</vt:lpwstr>
  </property>
  <property fmtid="{D5CDD505-2E9C-101B-9397-08002B2CF9AE}" pid="3" name="Order">
    <vt:r8>17400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y fmtid="{D5CDD505-2E9C-101B-9397-08002B2CF9AE}" pid="8" name="AuthorIds_UIVersion_4096">
    <vt:lpwstr>36</vt:lpwstr>
  </property>
</Properties>
</file>