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7" r:id="rId3"/>
    <p:sldId id="271" r:id="rId4"/>
    <p:sldId id="26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4" r:id="rId16"/>
    <p:sldId id="286" r:id="rId17"/>
    <p:sldId id="288" r:id="rId18"/>
    <p:sldId id="285" r:id="rId19"/>
    <p:sldId id="287" r:id="rId20"/>
    <p:sldId id="289" r:id="rId21"/>
    <p:sldId id="291" r:id="rId22"/>
    <p:sldId id="292" r:id="rId23"/>
  </p:sldIdLst>
  <p:sldSz cx="9144000" cy="5143500" type="screen16x9"/>
  <p:notesSz cx="6858000" cy="9144000"/>
  <p:embeddedFontLst>
    <p:embeddedFont>
      <p:font typeface="Droid Sans" panose="020B0604020202020204" charset="0"/>
      <p:regular r:id="rId25"/>
      <p:bold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Oswald" panose="020B0604020202020204" charset="0"/>
      <p:regular r:id="rId31"/>
      <p:bold r:id="rId3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000" b="1" i="0" baseline="0" dirty="0">
                <a:effectLst/>
                <a:latin typeface="Avenir Next Condensed Medium"/>
                <a:cs typeface="Avenir Next Condensed Medium"/>
              </a:rPr>
              <a:t>Figure 2:</a:t>
            </a:r>
            <a:endParaRPr lang="en-US" sz="1000" b="1" i="0" dirty="0">
              <a:effectLst/>
              <a:latin typeface="Avenir Next Condensed Medium"/>
              <a:cs typeface="Avenir Next Condensed Medium"/>
            </a:endParaRPr>
          </a:p>
          <a:p>
            <a:pPr>
              <a:defRPr/>
            </a:pPr>
            <a:r>
              <a:rPr lang="en-US" sz="1000" b="1" i="0" baseline="0" dirty="0">
                <a:effectLst/>
                <a:latin typeface="Avenir Next Condensed Medium"/>
                <a:cs typeface="Avenir Next Condensed Medium"/>
              </a:rPr>
              <a:t>PIT Estimates over Time</a:t>
            </a:r>
            <a:endParaRPr lang="en-US" sz="1000" b="1" i="0" dirty="0">
              <a:effectLst/>
              <a:latin typeface="Avenir Next Condensed Medium"/>
              <a:cs typeface="Avenir Next Condensed Medium"/>
            </a:endParaRPr>
          </a:p>
        </c:rich>
      </c:tx>
      <c:layout>
        <c:manualLayout>
          <c:xMode val="edge"/>
          <c:yMode val="edge"/>
          <c:x val="0.39794322931855702"/>
          <c:y val="3.744176319761410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Vets!$C$2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9491A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3.301886792452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50-4621-97A0-1FB6474A6C2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venir Book"/>
                    <a:cs typeface="Avenir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General!$N$2:$N$5</c:f>
              <c:strCache>
                <c:ptCount val="4"/>
                <c:pt idx="0">
                  <c:v>2013</c:v>
                </c:pt>
                <c:pt idx="1">
                  <c:v>2015</c:v>
                </c:pt>
                <c:pt idx="2">
                  <c:v>2015- Adjusted</c:v>
                </c:pt>
                <c:pt idx="3">
                  <c:v>2017</c:v>
                </c:pt>
              </c:strCache>
            </c:strRef>
          </c:cat>
          <c:val>
            <c:numRef>
              <c:f>General!$O$2:$O$5</c:f>
              <c:numCache>
                <c:formatCode>#,##0</c:formatCode>
                <c:ptCount val="4"/>
                <c:pt idx="0">
                  <c:v>2538</c:v>
                </c:pt>
                <c:pt idx="1">
                  <c:v>2659</c:v>
                </c:pt>
                <c:pt idx="2">
                  <c:v>2822</c:v>
                </c:pt>
                <c:pt idx="3" formatCode="_-* #,##0_-;\-* #,##0_-;_-* &quot;-&quot;??_-;_-@_-">
                  <c:v>3665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50-4621-97A0-1FB6474A6C27}"/>
            </c:ext>
          </c:extLst>
        </c:ser>
        <c:ser>
          <c:idx val="1"/>
          <c:order val="1"/>
          <c:tx>
            <c:strRef>
              <c:f>Vets!$D$2</c:f>
              <c:strCache>
                <c:ptCount val="1"/>
                <c:pt idx="0">
                  <c:v>Sheltered</c:v>
                </c:pt>
              </c:strCache>
            </c:strRef>
          </c:tx>
          <c:spPr>
            <a:solidFill>
              <a:srgbClr val="98C97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>
                    <a:latin typeface="Avenir Book"/>
                    <a:cs typeface="Avenir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General!$N$2:$N$5</c:f>
              <c:strCache>
                <c:ptCount val="4"/>
                <c:pt idx="0">
                  <c:v>2013</c:v>
                </c:pt>
                <c:pt idx="1">
                  <c:v>2015</c:v>
                </c:pt>
                <c:pt idx="2">
                  <c:v>2015- Adjusted</c:v>
                </c:pt>
                <c:pt idx="3">
                  <c:v>2017</c:v>
                </c:pt>
              </c:strCache>
            </c:strRef>
          </c:cat>
          <c:val>
            <c:numRef>
              <c:f>General!$P$2:$P$5</c:f>
              <c:numCache>
                <c:formatCode>#,##0</c:formatCode>
                <c:ptCount val="4"/>
                <c:pt idx="0">
                  <c:v>1752</c:v>
                </c:pt>
                <c:pt idx="1">
                  <c:v>1711</c:v>
                </c:pt>
                <c:pt idx="2">
                  <c:v>1711</c:v>
                </c:pt>
                <c:pt idx="3" formatCode="_-* #,##0_-;\-* #,##0_-;_-* &quot;-&quot;??_-;_-@_-">
                  <c:v>1613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50-4621-97A0-1FB6474A6C27}"/>
            </c:ext>
          </c:extLst>
        </c:ser>
        <c:ser>
          <c:idx val="2"/>
          <c:order val="2"/>
          <c:tx>
            <c:strRef>
              <c:f>Vets!$E$2</c:f>
              <c:strCache>
                <c:ptCount val="1"/>
                <c:pt idx="0">
                  <c:v>Unsheltered</c:v>
                </c:pt>
              </c:strCache>
            </c:strRef>
          </c:tx>
          <c:spPr>
            <a:solidFill>
              <a:srgbClr val="F6B52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venir Book"/>
                    <a:cs typeface="Avenir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General!$N$2:$N$5</c:f>
              <c:strCache>
                <c:ptCount val="4"/>
                <c:pt idx="0">
                  <c:v>2013</c:v>
                </c:pt>
                <c:pt idx="1">
                  <c:v>2015</c:v>
                </c:pt>
                <c:pt idx="2">
                  <c:v>2015- Adjusted</c:v>
                </c:pt>
                <c:pt idx="3">
                  <c:v>2017</c:v>
                </c:pt>
              </c:strCache>
            </c:strRef>
          </c:cat>
          <c:val>
            <c:numRef>
              <c:f>General!$Q$2:$Q$5</c:f>
              <c:numCache>
                <c:formatCode>General</c:formatCode>
                <c:ptCount val="4"/>
                <c:pt idx="0">
                  <c:v>786</c:v>
                </c:pt>
                <c:pt idx="1">
                  <c:v>948</c:v>
                </c:pt>
                <c:pt idx="2">
                  <c:v>1111</c:v>
                </c:pt>
                <c:pt idx="3">
                  <c:v>2052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50-4621-97A0-1FB6474A6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045952"/>
        <c:axId val="446698880"/>
      </c:barChart>
      <c:catAx>
        <c:axId val="40604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0" i="0">
                <a:latin typeface="Avenir Book"/>
                <a:cs typeface="Avenir Book"/>
              </a:defRPr>
            </a:pPr>
            <a:endParaRPr lang="en-US"/>
          </a:p>
        </c:txPr>
        <c:crossAx val="446698880"/>
        <c:crosses val="autoZero"/>
        <c:auto val="1"/>
        <c:lblAlgn val="ctr"/>
        <c:lblOffset val="100"/>
        <c:noMultiLvlLbl val="0"/>
      </c:catAx>
      <c:valAx>
        <c:axId val="4466988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 b="0" i="0">
                <a:latin typeface="Avenir Book"/>
                <a:cs typeface="Avenir Book"/>
              </a:defRPr>
            </a:pPr>
            <a:endParaRPr lang="en-US"/>
          </a:p>
        </c:txPr>
        <c:crossAx val="406045952"/>
        <c:crosses val="autoZero"/>
        <c:crossBetween val="between"/>
        <c:majorUnit val="500"/>
      </c:valAx>
    </c:plotArea>
    <c:legend>
      <c:legendPos val="b"/>
      <c:layout/>
      <c:overlay val="0"/>
      <c:txPr>
        <a:bodyPr/>
        <a:lstStyle/>
        <a:p>
          <a:pPr>
            <a:defRPr sz="900" b="0" i="0">
              <a:latin typeface="Avenir Book"/>
              <a:cs typeface="Avenir Book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0985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34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cramento Steps Forward">
    <p:bg>
      <p:bgPr>
        <a:solidFill>
          <a:srgbClr val="0972C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>
          <a:xfrm>
            <a:off x="-8" y="4749898"/>
            <a:ext cx="486237" cy="393600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rgbClr val="F9F9F9"/>
                </a:solidFill>
                <a:latin typeface="Droid Sans"/>
                <a:ea typeface="Droid Sans"/>
                <a:cs typeface="Droid Sans"/>
                <a:sym typeface="Droid Sans"/>
              </a:rPr>
              <a:t>‹#›</a:t>
            </a:fld>
            <a:endParaRPr lang="en" sz="1000" dirty="0">
              <a:solidFill>
                <a:srgbClr val="F9F9F9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71"/>
          <p:cNvSpPr/>
          <p:nvPr/>
        </p:nvSpPr>
        <p:spPr>
          <a:xfrm rot="10800000" flipH="1">
            <a:off x="0" y="656399"/>
            <a:ext cx="9144000" cy="448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9" name="Shape 72"/>
          <p:cNvSpPr/>
          <p:nvPr/>
        </p:nvSpPr>
        <p:spPr>
          <a:xfrm>
            <a:off x="0" y="656350"/>
            <a:ext cx="9144000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98249" y="16349"/>
            <a:ext cx="8826601" cy="6027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t>Title Text</a:t>
            </a:r>
          </a:p>
        </p:txBody>
      </p:sp>
      <p:pic>
        <p:nvPicPr>
          <p:cNvPr id="121" name="Shape 75" descr="Shape 7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3022" y="4164024"/>
            <a:ext cx="1203853" cy="9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76"/>
          <p:cNvSpPr txBox="1"/>
          <p:nvPr/>
        </p:nvSpPr>
        <p:spPr>
          <a:xfrm>
            <a:off x="2723881" y="4749898"/>
            <a:ext cx="3626314" cy="30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>
                <a:solidFill>
                  <a:srgbClr val="313131"/>
                </a:solidFill>
              </a:defRPr>
            </a:lvl1pPr>
          </a:lstStyle>
          <a:p>
            <a:r>
              <a:rPr dirty="0"/>
              <a:t>Copyright </a:t>
            </a:r>
            <a:r>
              <a:rPr dirty="0" smtClean="0"/>
              <a:t>201</a:t>
            </a:r>
            <a:r>
              <a:rPr lang="en-US" dirty="0" smtClean="0"/>
              <a:t>9</a:t>
            </a:r>
            <a:r>
              <a:rPr dirty="0" smtClean="0"/>
              <a:t> </a:t>
            </a:r>
            <a:r>
              <a:rPr dirty="0"/>
              <a:t>Sacramento Steps Forward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8123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-8" y="474989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21" name="Shape 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3022" y="4164025"/>
            <a:ext cx="1203852" cy="9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548691" y="4825999"/>
            <a:ext cx="7368852" cy="31749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Copyright 2019 Sacramento Steps Forward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-8" y="474989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29" name="Shape 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3022" y="4164025"/>
            <a:ext cx="1203852" cy="9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548691" y="4825999"/>
            <a:ext cx="7368852" cy="31749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Copyright 2019 Sacramento Steps Forward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hree Columns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71900" y="1890012"/>
            <a:ext cx="26039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139780" y="1890012"/>
            <a:ext cx="26039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-8" y="474989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3269994" y="1890012"/>
            <a:ext cx="26039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pic>
        <p:nvPicPr>
          <p:cNvPr id="38" name="Shape 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3022" y="4164025"/>
            <a:ext cx="1203852" cy="9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548691" y="4825999"/>
            <a:ext cx="7368852" cy="31749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Copyright 2019 Sacramento Steps Forward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18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buSzPct val="100000"/>
              <a:defRPr sz="1800"/>
            </a:lvl3pPr>
            <a:lvl4pPr>
              <a:spcBef>
                <a:spcPts val="0"/>
              </a:spcBef>
              <a:buSzPct val="100000"/>
              <a:defRPr sz="1800"/>
            </a:lvl4pPr>
            <a:lvl5pPr>
              <a:spcBef>
                <a:spcPts val="0"/>
              </a:spcBef>
              <a:buSzPct val="100000"/>
              <a:defRPr sz="1800"/>
            </a:lvl5pPr>
            <a:lvl6pPr>
              <a:spcBef>
                <a:spcPts val="0"/>
              </a:spcBef>
              <a:buSzPct val="100000"/>
              <a:defRPr sz="1800"/>
            </a:lvl6pPr>
            <a:lvl7pPr>
              <a:spcBef>
                <a:spcPts val="0"/>
              </a:spcBef>
              <a:buSzPct val="100000"/>
              <a:defRPr sz="1800"/>
            </a:lvl7pPr>
            <a:lvl8pPr>
              <a:spcBef>
                <a:spcPts val="0"/>
              </a:spcBef>
              <a:buSzPct val="100000"/>
              <a:defRPr sz="1800"/>
            </a:lvl8pPr>
            <a:lvl9pPr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-8" y="474989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44" name="Shape 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3022" y="4164025"/>
            <a:ext cx="1203852" cy="9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3"/>
          <p:cNvSpPr txBox="1">
            <a:spLocks/>
          </p:cNvSpPr>
          <p:nvPr userDrawn="1"/>
        </p:nvSpPr>
        <p:spPr>
          <a:xfrm>
            <a:off x="548691" y="4825999"/>
            <a:ext cx="7368852" cy="31749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Copyright 2019 Sacramento Steps Forward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6000"/>
            </a:lvl1pPr>
            <a:lvl2pPr>
              <a:spcBef>
                <a:spcPts val="0"/>
              </a:spcBef>
              <a:buSzPct val="100000"/>
              <a:defRPr sz="6000"/>
            </a:lvl2pPr>
            <a:lvl3pPr>
              <a:spcBef>
                <a:spcPts val="0"/>
              </a:spcBef>
              <a:buSzPct val="100000"/>
              <a:defRPr sz="6000"/>
            </a:lvl3pPr>
            <a:lvl4pPr>
              <a:spcBef>
                <a:spcPts val="0"/>
              </a:spcBef>
              <a:buSzPct val="100000"/>
              <a:defRPr sz="6000"/>
            </a:lvl4pPr>
            <a:lvl5pPr>
              <a:spcBef>
                <a:spcPts val="0"/>
              </a:spcBef>
              <a:buSzPct val="100000"/>
              <a:defRPr sz="6000"/>
            </a:lvl5pPr>
            <a:lvl6pPr>
              <a:spcBef>
                <a:spcPts val="0"/>
              </a:spcBef>
              <a:buSzPct val="100000"/>
              <a:defRPr sz="6000"/>
            </a:lvl6pPr>
            <a:lvl7pPr>
              <a:spcBef>
                <a:spcPts val="0"/>
              </a:spcBef>
              <a:buSzPct val="100000"/>
              <a:defRPr sz="6000"/>
            </a:lvl7pPr>
            <a:lvl8pPr>
              <a:spcBef>
                <a:spcPts val="0"/>
              </a:spcBef>
              <a:buSzPct val="100000"/>
              <a:defRPr sz="6000"/>
            </a:lvl8pPr>
            <a:lvl9pPr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-8" y="474989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rgbClr val="0032A1"/>
              </a:buClr>
              <a:buSzPct val="100000"/>
              <a:defRPr sz="4200">
                <a:solidFill>
                  <a:srgbClr val="0032A1"/>
                </a:solidFill>
              </a:defRPr>
            </a:lvl1pPr>
            <a:lvl2pPr algn="ctr">
              <a:spcBef>
                <a:spcPts val="0"/>
              </a:spcBef>
              <a:buClr>
                <a:srgbClr val="0032A1"/>
              </a:buClr>
              <a:buSzPct val="100000"/>
              <a:defRPr sz="4200">
                <a:solidFill>
                  <a:srgbClr val="0032A1"/>
                </a:solidFill>
              </a:defRPr>
            </a:lvl2pPr>
            <a:lvl3pPr algn="ctr">
              <a:spcBef>
                <a:spcPts val="0"/>
              </a:spcBef>
              <a:buClr>
                <a:srgbClr val="0032A1"/>
              </a:buClr>
              <a:buSzPct val="100000"/>
              <a:defRPr sz="4200">
                <a:solidFill>
                  <a:srgbClr val="0032A1"/>
                </a:solidFill>
              </a:defRPr>
            </a:lvl3pPr>
            <a:lvl4pPr algn="ctr">
              <a:spcBef>
                <a:spcPts val="0"/>
              </a:spcBef>
              <a:buClr>
                <a:srgbClr val="0032A1"/>
              </a:buClr>
              <a:buSzPct val="100000"/>
              <a:defRPr sz="4200">
                <a:solidFill>
                  <a:srgbClr val="0032A1"/>
                </a:solidFill>
              </a:defRPr>
            </a:lvl4pPr>
            <a:lvl5pPr algn="ctr">
              <a:spcBef>
                <a:spcPts val="0"/>
              </a:spcBef>
              <a:buClr>
                <a:srgbClr val="0032A1"/>
              </a:buClr>
              <a:buSzPct val="100000"/>
              <a:defRPr sz="4200">
                <a:solidFill>
                  <a:srgbClr val="0032A1"/>
                </a:solidFill>
              </a:defRPr>
            </a:lvl5pPr>
            <a:lvl6pPr algn="ctr">
              <a:spcBef>
                <a:spcPts val="0"/>
              </a:spcBef>
              <a:buClr>
                <a:srgbClr val="0032A1"/>
              </a:buClr>
              <a:buSzPct val="100000"/>
              <a:defRPr sz="4200">
                <a:solidFill>
                  <a:srgbClr val="0032A1"/>
                </a:solidFill>
              </a:defRPr>
            </a:lvl6pPr>
            <a:lvl7pPr algn="ctr">
              <a:spcBef>
                <a:spcPts val="0"/>
              </a:spcBef>
              <a:buClr>
                <a:srgbClr val="0032A1"/>
              </a:buClr>
              <a:buSzPct val="100000"/>
              <a:defRPr sz="4200">
                <a:solidFill>
                  <a:srgbClr val="0032A1"/>
                </a:solidFill>
              </a:defRPr>
            </a:lvl7pPr>
            <a:lvl8pPr algn="ctr">
              <a:spcBef>
                <a:spcPts val="0"/>
              </a:spcBef>
              <a:buClr>
                <a:srgbClr val="0032A1"/>
              </a:buClr>
              <a:buSzPct val="100000"/>
              <a:defRPr sz="4200">
                <a:solidFill>
                  <a:srgbClr val="0032A1"/>
                </a:solidFill>
              </a:defRPr>
            </a:lvl8pPr>
            <a:lvl9pPr algn="ctr">
              <a:spcBef>
                <a:spcPts val="0"/>
              </a:spcBef>
              <a:buClr>
                <a:srgbClr val="0032A1"/>
              </a:buClr>
              <a:buSzPct val="100000"/>
              <a:defRPr sz="4200">
                <a:solidFill>
                  <a:srgbClr val="0032A1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-8" y="474989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548691" y="4825999"/>
            <a:ext cx="7368852" cy="31749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Copyright 2019 Sacramento Steps Forward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rgbClr val="0972CE"/>
              </a:buClr>
              <a:buSzPct val="100000"/>
              <a:defRPr sz="12000">
                <a:solidFill>
                  <a:srgbClr val="0972CE"/>
                </a:solidFill>
              </a:defRPr>
            </a:lvl1pPr>
            <a:lvl2pPr algn="ctr">
              <a:spcBef>
                <a:spcPts val="0"/>
              </a:spcBef>
              <a:buClr>
                <a:srgbClr val="0972CE"/>
              </a:buClr>
              <a:buSzPct val="100000"/>
              <a:defRPr sz="12000">
                <a:solidFill>
                  <a:srgbClr val="0972CE"/>
                </a:solidFill>
              </a:defRPr>
            </a:lvl2pPr>
            <a:lvl3pPr algn="ctr">
              <a:spcBef>
                <a:spcPts val="0"/>
              </a:spcBef>
              <a:buClr>
                <a:srgbClr val="0972CE"/>
              </a:buClr>
              <a:buSzPct val="100000"/>
              <a:defRPr sz="12000">
                <a:solidFill>
                  <a:srgbClr val="0972CE"/>
                </a:solidFill>
              </a:defRPr>
            </a:lvl3pPr>
            <a:lvl4pPr algn="ctr">
              <a:spcBef>
                <a:spcPts val="0"/>
              </a:spcBef>
              <a:buClr>
                <a:srgbClr val="0972CE"/>
              </a:buClr>
              <a:buSzPct val="100000"/>
              <a:defRPr sz="12000">
                <a:solidFill>
                  <a:srgbClr val="0972CE"/>
                </a:solidFill>
              </a:defRPr>
            </a:lvl4pPr>
            <a:lvl5pPr algn="ctr">
              <a:spcBef>
                <a:spcPts val="0"/>
              </a:spcBef>
              <a:buClr>
                <a:srgbClr val="0972CE"/>
              </a:buClr>
              <a:buSzPct val="100000"/>
              <a:defRPr sz="12000">
                <a:solidFill>
                  <a:srgbClr val="0972CE"/>
                </a:solidFill>
              </a:defRPr>
            </a:lvl5pPr>
            <a:lvl6pPr algn="ctr">
              <a:spcBef>
                <a:spcPts val="0"/>
              </a:spcBef>
              <a:buClr>
                <a:srgbClr val="0972CE"/>
              </a:buClr>
              <a:buSzPct val="100000"/>
              <a:defRPr sz="12000">
                <a:solidFill>
                  <a:srgbClr val="0972CE"/>
                </a:solidFill>
              </a:defRPr>
            </a:lvl6pPr>
            <a:lvl7pPr algn="ctr">
              <a:spcBef>
                <a:spcPts val="0"/>
              </a:spcBef>
              <a:buClr>
                <a:srgbClr val="0972CE"/>
              </a:buClr>
              <a:buSzPct val="100000"/>
              <a:defRPr sz="12000">
                <a:solidFill>
                  <a:srgbClr val="0972CE"/>
                </a:solidFill>
              </a:defRPr>
            </a:lvl7pPr>
            <a:lvl8pPr algn="ctr">
              <a:spcBef>
                <a:spcPts val="0"/>
              </a:spcBef>
              <a:buClr>
                <a:srgbClr val="0972CE"/>
              </a:buClr>
              <a:buSzPct val="100000"/>
              <a:defRPr sz="12000">
                <a:solidFill>
                  <a:srgbClr val="0972CE"/>
                </a:solidFill>
              </a:defRPr>
            </a:lvl8pPr>
            <a:lvl9pPr algn="ctr">
              <a:spcBef>
                <a:spcPts val="0"/>
              </a:spcBef>
              <a:buClr>
                <a:srgbClr val="0972CE"/>
              </a:buClr>
              <a:buSzPct val="100000"/>
              <a:defRPr sz="12000">
                <a:solidFill>
                  <a:srgbClr val="0972CE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-8" y="474989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70" name="Shape 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3022" y="4164025"/>
            <a:ext cx="1203852" cy="9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3"/>
          <p:cNvSpPr txBox="1">
            <a:spLocks/>
          </p:cNvSpPr>
          <p:nvPr userDrawn="1"/>
        </p:nvSpPr>
        <p:spPr>
          <a:xfrm>
            <a:off x="548691" y="4825999"/>
            <a:ext cx="7368852" cy="31749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Copyright 2019 Sacramento Steps Forward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-8" y="474989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73" name="Shape 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93022" y="4164025"/>
            <a:ext cx="1203852" cy="9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548691" y="4825999"/>
            <a:ext cx="7368852" cy="31749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Copyright 2019 Sacramento Steps Forward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72CE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3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Droid Sans"/>
              <a:defRPr sz="1800">
                <a:latin typeface="Droid Sans"/>
                <a:ea typeface="Droid Sans"/>
                <a:cs typeface="Droid Sans"/>
                <a:sym typeface="Droid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Droid Sans"/>
              <a:defRPr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-8" y="474989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rgbClr val="F9F9F9"/>
                </a:solidFill>
                <a:latin typeface="Droid Sans"/>
                <a:ea typeface="Droid Sans"/>
                <a:cs typeface="Droid Sans"/>
                <a:sym typeface="Droid Sans"/>
              </a:rPr>
              <a:t>‹#›</a:t>
            </a:fld>
            <a:endParaRPr lang="en" sz="1000">
              <a:solidFill>
                <a:srgbClr val="F9F9F9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8" name="Shape 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93022" y="4164025"/>
            <a:ext cx="1203852" cy="9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548691" y="4825999"/>
            <a:ext cx="7368852" cy="31749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2019 Sacramento Steps Forward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1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72C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390525" y="1803510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Homeless Point-in-Time Count</a:t>
            </a:r>
            <a:endParaRPr lang="en" dirty="0"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390525" y="2802778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Ben Avey, Sacramento Steps Forward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 smtClean="0"/>
              <a:t>Arturo Baiocchi, MA, PhD, Sacramento State, Institute for Social Research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3,897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Newly Housed in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7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7,370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Newly Homeless in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7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93572285"/>
              </p:ext>
            </p:extLst>
          </p:nvPr>
        </p:nvGraphicFramePr>
        <p:xfrm>
          <a:off x="573206" y="464024"/>
          <a:ext cx="7533566" cy="417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793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data over time –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opportunity for survey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Community engagement and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PIT is </a:t>
            </a:r>
            <a:r>
              <a:rPr lang="en-US" dirty="0" smtClean="0"/>
              <a:t>likely an undercount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Subpopulations are hard to count – families and youth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External factors like weather can influence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Methodology should improve over time which can increase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Its not cheap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59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the count conducted?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Volunteer teams deploy to designated geographic locations to count people and conduct surveys.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2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Sacramento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Jan. 30-31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800 volunteers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person teams with electronic survey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Designated count/survey area with route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People, structures, cars, and 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4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44" y="737878"/>
            <a:ext cx="5540991" cy="44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85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06" y="831509"/>
            <a:ext cx="5666835" cy="39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6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 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Electronic cloud based count and survey tool (smart phone)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Standardizing </a:t>
            </a:r>
            <a:r>
              <a:rPr lang="en-US" dirty="0"/>
              <a:t>sampling units (mapping </a:t>
            </a:r>
            <a:r>
              <a:rPr lang="en-US" dirty="0" smtClean="0"/>
              <a:t>areas) (approx</a:t>
            </a:r>
            <a:r>
              <a:rPr lang="en-US" dirty="0"/>
              <a:t>. .252 </a:t>
            </a:r>
            <a:r>
              <a:rPr lang="en-US" dirty="0" smtClean="0"/>
              <a:t>miles)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Experiment with Census Block Groups (Sacramento only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Prepare for a 2-night count to maximize volunteer </a:t>
            </a:r>
            <a:r>
              <a:rPr lang="en-US" dirty="0" smtClean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Testing new methodology while retaining certainty of traditional counts.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3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49" y="379068"/>
            <a:ext cx="7780293" cy="4090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dirty="0"/>
              <a:t>Sacramento Steps Forward is a non-profit 501(c)(3) organization that’s working to end homelessness in our region through collaboration, innovation, and </a:t>
            </a:r>
            <a:br>
              <a:rPr lang="en-US" sz="3200" dirty="0"/>
            </a:br>
            <a:r>
              <a:rPr lang="en-US" sz="3200" dirty="0"/>
              <a:t>connection to services. </a:t>
            </a:r>
          </a:p>
        </p:txBody>
      </p:sp>
    </p:spTree>
    <p:extLst>
      <p:ext uri="{BB962C8B-B14F-4D97-AF65-F5344CB8AC3E}">
        <p14:creationId xmlns:p14="http://schemas.microsoft.com/office/powerpoint/2010/main" val="2963257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Count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 </a:t>
            </a:r>
            <a:r>
              <a:rPr lang="en-US" dirty="0"/>
              <a:t>&amp; de-duplicate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Extrapolate demographic composition: survey +count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with sheltered data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and statistical analysis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report published in June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65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b="1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Division of Social Work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Arturo </a:t>
            </a:r>
            <a:r>
              <a:rPr lang="en-US" kern="1200" dirty="0" err="1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Baiocchi</a:t>
            </a:r>
            <a:r>
              <a:rPr lang="en-US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, MA PhD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Susanna Curry, MSW PhD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Ethan Evans, MSW PhD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endParaRPr lang="en-US" sz="1800" kern="1200" dirty="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b="1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Sampling Consultant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Justin Morris, MA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i="1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Public Health Survey Research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b="1" kern="1200" dirty="0" smtClean="0">
                <a:solidFill>
                  <a:prstClr val="black"/>
                </a:solidFill>
                <a:latin typeface="Century Gothic"/>
              </a:rPr>
              <a:t>Sacramento Steps Forward</a:t>
            </a:r>
            <a:endParaRPr lang="en-US" b="1" kern="1200" dirty="0">
              <a:solidFill>
                <a:prstClr val="black"/>
              </a:solidFill>
              <a:latin typeface="Century Gothic"/>
            </a:endParaRP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 smtClean="0">
                <a:solidFill>
                  <a:prstClr val="black"/>
                </a:solidFill>
                <a:latin typeface="Century Gothic"/>
              </a:rPr>
              <a:t>Michele Watts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 smtClean="0">
                <a:solidFill>
                  <a:prstClr val="black"/>
                </a:solidFill>
                <a:latin typeface="Century Gothic"/>
              </a:rPr>
              <a:t>Nick Lee, MBA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 smtClean="0">
                <a:solidFill>
                  <a:prstClr val="black"/>
                </a:solidFill>
                <a:latin typeface="Century Gothic"/>
              </a:rPr>
              <a:t>Ben Avey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 smtClean="0">
                <a:solidFill>
                  <a:prstClr val="black"/>
                </a:solidFill>
                <a:latin typeface="Century Gothic"/>
              </a:rPr>
              <a:t>Chris </a:t>
            </a:r>
            <a:r>
              <a:rPr lang="en-US" kern="1200" dirty="0" err="1" smtClean="0">
                <a:solidFill>
                  <a:prstClr val="black"/>
                </a:solidFill>
                <a:latin typeface="Century Gothic"/>
              </a:rPr>
              <a:t>Weare</a:t>
            </a:r>
            <a:r>
              <a:rPr lang="en-US" kern="1200" dirty="0" smtClean="0">
                <a:solidFill>
                  <a:prstClr val="black"/>
                </a:solidFill>
                <a:latin typeface="Century Gothic"/>
              </a:rPr>
              <a:t>, PhD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 smtClean="0">
                <a:solidFill>
                  <a:prstClr val="black"/>
                </a:solidFill>
                <a:latin typeface="Century Gothic"/>
              </a:rPr>
              <a:t>Lindsey Moss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 smtClean="0">
                <a:solidFill>
                  <a:prstClr val="black"/>
                </a:solidFill>
                <a:latin typeface="Century Gothic"/>
              </a:rPr>
              <a:t>Matt Lee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 smtClean="0">
                <a:solidFill>
                  <a:prstClr val="black"/>
                </a:solidFill>
                <a:latin typeface="Century Gothic"/>
              </a:rPr>
              <a:t>Tina Wilton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 smtClean="0">
                <a:solidFill>
                  <a:prstClr val="black"/>
                </a:solidFill>
                <a:latin typeface="Century Gothic"/>
              </a:rPr>
              <a:t>Peter Hoy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endParaRPr lang="en-US" kern="1200" dirty="0" smtClean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3075900" y="1890012"/>
            <a:ext cx="2798094" cy="2710200"/>
          </a:xfrm>
        </p:spPr>
        <p:txBody>
          <a:bodyPr/>
          <a:lstStyle/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b="1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Institute for Social Research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Shannon Williams, PhD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 err="1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Valory</a:t>
            </a:r>
            <a:r>
              <a:rPr lang="en-US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 Messier, MA </a:t>
            </a:r>
            <a:endParaRPr lang="en-US" kern="1200" dirty="0" smtClean="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Jessica </a:t>
            </a:r>
            <a:r>
              <a:rPr lang="en-US" kern="1200" dirty="0" err="1" smtClean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Newhman</a:t>
            </a:r>
            <a:endParaRPr lang="en-US" kern="1200" dirty="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endParaRPr lang="en-US" kern="1200" dirty="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b="1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Graduate Student Researchers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Nathan </a:t>
            </a:r>
            <a:r>
              <a:rPr lang="en-US" kern="1200" dirty="0" err="1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Garst</a:t>
            </a:r>
            <a:endParaRPr lang="en-US" kern="1200" dirty="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Alicia Hatfield</a:t>
            </a:r>
          </a:p>
          <a:p>
            <a:pPr marL="114300" lv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8A86E"/>
              </a:buClr>
              <a:buSzTx/>
            </a:pPr>
            <a:r>
              <a:rPr lang="en-US" kern="1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Fleur </a:t>
            </a:r>
            <a:r>
              <a:rPr lang="en-US" kern="1200" dirty="0" err="1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>Marfori</a:t>
            </a:r>
            <a:endParaRPr lang="en-US" kern="1200" dirty="0">
              <a:solidFill>
                <a:prstClr val="black"/>
              </a:solidFill>
              <a:latin typeface="Century Gothic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5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60"/>
          <p:cNvSpPr txBox="1">
            <a:spLocks noGrp="1"/>
          </p:cNvSpPr>
          <p:nvPr>
            <p:ph type="title"/>
          </p:nvPr>
        </p:nvSpPr>
        <p:spPr>
          <a:xfrm>
            <a:off x="98249" y="16350"/>
            <a:ext cx="8826601" cy="602700"/>
          </a:xfrm>
          <a:prstGeom prst="rect">
            <a:avLst/>
          </a:prstGeom>
        </p:spPr>
        <p:txBody>
          <a:bodyPr/>
          <a:lstStyle/>
          <a:p>
            <a:r>
              <a:t>Questions?</a:t>
            </a:r>
          </a:p>
        </p:txBody>
      </p:sp>
      <p:pic>
        <p:nvPicPr>
          <p:cNvPr id="319" name="Shape 361" descr="Shape 36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684105" y="1316065"/>
            <a:ext cx="4104638" cy="2736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Shape 362" descr="Shape 36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6425" y="631957"/>
            <a:ext cx="3662253" cy="2442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Shape 364" descr="Shape 36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8676" y="623842"/>
            <a:ext cx="2745324" cy="3660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Shape 365" descr="Shape 36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09198" y="3113396"/>
            <a:ext cx="2434803" cy="162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hape 361" descr="Shape 36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684105" y="1311273"/>
            <a:ext cx="4104638" cy="2736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hape 362" descr="Shape 36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6425" y="627165"/>
            <a:ext cx="3662253" cy="2442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hape 364" descr="Shape 36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8676" y="619050"/>
            <a:ext cx="2745324" cy="3660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hape 365" descr="Shape 36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09198" y="3108604"/>
            <a:ext cx="2434803" cy="1623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Shape 363" descr="Shape 36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36425" y="2100989"/>
            <a:ext cx="3972773" cy="26485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6971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Continuum of Care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CoC Contract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Coordinated Entry System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HMIS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Point-in-Time Count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Homeless Street Case Management</a:t>
            </a:r>
          </a:p>
          <a:p>
            <a:r>
              <a:rPr lang="en-US" dirty="0" smtClean="0"/>
              <a:t>Training and Education</a:t>
            </a:r>
          </a:p>
          <a:p>
            <a:r>
              <a:rPr lang="en-US" dirty="0" smtClean="0"/>
              <a:t>Data Analytics and Research</a:t>
            </a:r>
          </a:p>
          <a:p>
            <a:r>
              <a:rPr lang="en-US" dirty="0" smtClean="0"/>
              <a:t>Community Engagement and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8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Point-in-Time Count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it is and why it is important (10 </a:t>
            </a:r>
            <a:r>
              <a:rPr lang="en-US" dirty="0" smtClean="0"/>
              <a:t>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it is conducted (5 </a:t>
            </a:r>
            <a:r>
              <a:rPr lang="en-US" dirty="0" smtClean="0"/>
              <a:t>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Discussion </a:t>
            </a:r>
            <a:r>
              <a:rPr lang="en-US" dirty="0"/>
              <a:t>(15 minutes) </a:t>
            </a:r>
          </a:p>
        </p:txBody>
      </p:sp>
    </p:spTree>
    <p:extLst>
      <p:ext uri="{BB962C8B-B14F-4D97-AF65-F5344CB8AC3E}">
        <p14:creationId xmlns:p14="http://schemas.microsoft.com/office/powerpoint/2010/main" val="196274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is the Point-in-Time Count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 census of individuals/households experiencing </a:t>
            </a:r>
            <a:r>
              <a:rPr lang="en-US" dirty="0" smtClean="0"/>
              <a:t>HUD defined </a:t>
            </a:r>
            <a:r>
              <a:rPr lang="en-US" dirty="0"/>
              <a:t>homelessness within the </a:t>
            </a:r>
            <a:r>
              <a:rPr lang="en-US" dirty="0" smtClean="0"/>
              <a:t>Continuum of Care during </a:t>
            </a:r>
            <a:r>
              <a:rPr lang="en-US" dirty="0"/>
              <a:t>a </a:t>
            </a:r>
            <a:br>
              <a:rPr lang="en-US" dirty="0"/>
            </a:br>
            <a:r>
              <a:rPr lang="en-US" dirty="0" smtClean="0"/>
              <a:t>24-hour period.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048" y="614150"/>
            <a:ext cx="7301552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“…nighttime residence not designed for or ordinarily used as a regular sleeping accommodation for human beings, including a car, park, abandoned building, bus or train station, airport, or camping ground.”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(24 CFR 578.3) </a:t>
            </a:r>
          </a:p>
        </p:txBody>
      </p:sp>
    </p:spTree>
    <p:extLst>
      <p:ext uri="{BB962C8B-B14F-4D97-AF65-F5344CB8AC3E}">
        <p14:creationId xmlns:p14="http://schemas.microsoft.com/office/powerpoint/2010/main" val="80053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Sheltered and unsheltered count is required to be conducted </a:t>
            </a:r>
            <a:r>
              <a:rPr lang="en-US" dirty="0"/>
              <a:t>every 2 </a:t>
            </a:r>
            <a:r>
              <a:rPr lang="en-US" dirty="0" smtClean="0"/>
              <a:t>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Sheltered count conducted annually, but not as informative.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Conducted during </a:t>
            </a:r>
            <a:r>
              <a:rPr lang="en-US" dirty="0"/>
              <a:t>last 10 days of January </a:t>
            </a:r>
            <a:r>
              <a:rPr lang="en-US" dirty="0" smtClean="0"/>
              <a:t>nation-wide.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0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0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Point in Time Count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52" y="799629"/>
            <a:ext cx="4031088" cy="42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acramento Steps Forward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083E2A"/>
    </a:dk2>
    <a:lt2>
      <a:srgbClr val="EBDDC3"/>
    </a:lt2>
    <a:accent1>
      <a:srgbClr val="B8A86E"/>
    </a:accent1>
    <a:accent2>
      <a:srgbClr val="29491A"/>
    </a:accent2>
    <a:accent3>
      <a:srgbClr val="98C87A"/>
    </a:accent3>
    <a:accent4>
      <a:srgbClr val="D8B25C"/>
    </a:accent4>
    <a:accent5>
      <a:srgbClr val="D2CC7E"/>
    </a:accent5>
    <a:accent6>
      <a:srgbClr val="189342"/>
    </a:accent6>
    <a:hlink>
      <a:srgbClr val="F7B427"/>
    </a:hlink>
    <a:folHlink>
      <a:srgbClr val="189342"/>
    </a:folHlink>
  </a:clrScheme>
  <a:fontScheme name="Summer">
    <a:majorFont>
      <a:latin typeface="Century Gothic"/>
      <a:ea typeface=""/>
      <a:cs typeface=""/>
      <a:font script="Jpan" typeface="ヒラギノ丸ゴ Pro W4"/>
      <a:font script="Hans" typeface="宋体"/>
      <a:font script="Hant" typeface="新細明體"/>
    </a:majorFont>
    <a:minorFont>
      <a:latin typeface="Century Gothic"/>
      <a:ea typeface=""/>
      <a:cs typeface=""/>
      <a:font script="Jpan" typeface="ヒラギノ丸ゴ Pro W4"/>
      <a:font script="Hans" typeface="宋体"/>
      <a:font script="Hant" typeface="新細明體"/>
    </a:minorFont>
  </a:fontScheme>
  <a:fmtScheme name="Adjacency">
    <a:fillStyleLst>
      <a:solidFill>
        <a:schemeClr val="phClr"/>
      </a:solidFill>
      <a:solidFill>
        <a:schemeClr val="phClr">
          <a:tint val="55000"/>
        </a:schemeClr>
      </a:solidFill>
      <a:solidFill>
        <a:schemeClr val="phClr"/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algn="bl" rotWithShape="0">
            <a:srgbClr val="000000">
              <a:alpha val="60000"/>
            </a:srgbClr>
          </a:outerShdw>
        </a:effectLst>
      </a:effectStyle>
      <a:effectStyle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phClr">
              <a:shade val="40000"/>
              <a:satMod val="15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75000">
            <a:schemeClr val="phClr">
              <a:shade val="100000"/>
              <a:satMod val="115000"/>
            </a:schemeClr>
          </a:gs>
          <a:gs pos="100000">
            <a:schemeClr val="phClr">
              <a:shade val="70000"/>
              <a:satMod val="130000"/>
            </a:schemeClr>
          </a:gs>
        </a:gsLst>
        <a:path path="circle">
          <a:fillToRect l="20000" t="50000" r="100000" b="5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7000"/>
            </a:schemeClr>
            <a:schemeClr val="phClr">
              <a:shade val="96000"/>
            </a:schemeClr>
          </a:duotone>
        </a:blip>
        <a:tile tx="0" ty="0" sx="32000" sy="32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488</Words>
  <Application>Microsoft Office PowerPoint</Application>
  <PresentationFormat>On-screen Show (16:9)</PresentationFormat>
  <Paragraphs>95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Droid Sans</vt:lpstr>
      <vt:lpstr>Arial</vt:lpstr>
      <vt:lpstr>Century Gothic</vt:lpstr>
      <vt:lpstr>Oswald</vt:lpstr>
      <vt:lpstr>Avenir Next Condensed Medium</vt:lpstr>
      <vt:lpstr>Avenir Book</vt:lpstr>
      <vt:lpstr>Sacramento Steps Forward</vt:lpstr>
      <vt:lpstr>Homeless Point-in-Time Count</vt:lpstr>
      <vt:lpstr>Sacramento Steps Forward is a non-profit 501(c)(3) organization that’s working to end homelessness in our region through collaboration, innovation, and  connection to services. </vt:lpstr>
      <vt:lpstr>Our Work</vt:lpstr>
      <vt:lpstr>Point-in-Time Count</vt:lpstr>
      <vt:lpstr>What </vt:lpstr>
      <vt:lpstr>PowerPoint Presentation</vt:lpstr>
      <vt:lpstr>Required</vt:lpstr>
      <vt:lpstr>Snapshot</vt:lpstr>
      <vt:lpstr>2017 Point in Time Count</vt:lpstr>
      <vt:lpstr>3,897</vt:lpstr>
      <vt:lpstr>7,370</vt:lpstr>
      <vt:lpstr>PowerPoint Presentation</vt:lpstr>
      <vt:lpstr>Value</vt:lpstr>
      <vt:lpstr>Caveats</vt:lpstr>
      <vt:lpstr>How</vt:lpstr>
      <vt:lpstr>In Sacramento </vt:lpstr>
      <vt:lpstr>PowerPoint Presentation</vt:lpstr>
      <vt:lpstr>PowerPoint Presentation</vt:lpstr>
      <vt:lpstr>New in 2019</vt:lpstr>
      <vt:lpstr>Post Count</vt:lpstr>
      <vt:lpstr>Our Team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Sacramento Steps Forward</dc:title>
  <dc:creator>Maya Wallace</dc:creator>
  <cp:lastModifiedBy>bavey</cp:lastModifiedBy>
  <cp:revision>18</cp:revision>
  <dcterms:modified xsi:type="dcterms:W3CDTF">2019-01-11T16:28:58Z</dcterms:modified>
</cp:coreProperties>
</file>