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7"/>
  </p:notesMasterIdLst>
  <p:handoutMasterIdLst>
    <p:handoutMasterId r:id="rId18"/>
  </p:handoutMasterIdLst>
  <p:sldIdLst>
    <p:sldId id="256" r:id="rId2"/>
    <p:sldId id="258" r:id="rId3"/>
    <p:sldId id="259" r:id="rId4"/>
    <p:sldId id="260" r:id="rId5"/>
    <p:sldId id="271" r:id="rId6"/>
    <p:sldId id="266" r:id="rId7"/>
    <p:sldId id="272" r:id="rId8"/>
    <p:sldId id="261" r:id="rId9"/>
    <p:sldId id="273" r:id="rId10"/>
    <p:sldId id="262" r:id="rId11"/>
    <p:sldId id="274" r:id="rId12"/>
    <p:sldId id="263" r:id="rId13"/>
    <p:sldId id="264" r:id="rId14"/>
    <p:sldId id="265" r:id="rId15"/>
    <p:sldId id="275"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634" autoAdjust="0"/>
  </p:normalViewPr>
  <p:slideViewPr>
    <p:cSldViewPr>
      <p:cViewPr varScale="1">
        <p:scale>
          <a:sx n="91" d="100"/>
          <a:sy n="91" d="100"/>
        </p:scale>
        <p:origin x="218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BE7883B-7DBC-47B0-8E70-95582CA8591D}" type="datetimeFigureOut">
              <a:rPr lang="en-US" smtClean="0"/>
              <a:t>10/23/2018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9B3193A-255B-4B1A-96C9-2B8420E39FE7}" type="slidenum">
              <a:rPr lang="en-US" smtClean="0"/>
              <a:t>‹#›</a:t>
            </a:fld>
            <a:endParaRPr lang="en-US"/>
          </a:p>
        </p:txBody>
      </p:sp>
    </p:spTree>
    <p:extLst>
      <p:ext uri="{BB962C8B-B14F-4D97-AF65-F5344CB8AC3E}">
        <p14:creationId xmlns:p14="http://schemas.microsoft.com/office/powerpoint/2010/main" val="1882171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982BA6B9-544D-40A3-8FE6-05572BEBAC68}" type="datetimeFigureOut">
              <a:rPr lang="en-US" smtClean="0"/>
              <a:t>10/23/2018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3FDAFC6-342E-4571-85AE-CE6B4BAB7650}" type="slidenum">
              <a:rPr lang="en-US" smtClean="0"/>
              <a:t>‹#›</a:t>
            </a:fld>
            <a:endParaRPr lang="en-US"/>
          </a:p>
        </p:txBody>
      </p:sp>
    </p:spTree>
    <p:extLst>
      <p:ext uri="{BB962C8B-B14F-4D97-AF65-F5344CB8AC3E}">
        <p14:creationId xmlns:p14="http://schemas.microsoft.com/office/powerpoint/2010/main" val="2500120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3FDAFC6-342E-4571-85AE-CE6B4BAB7650}" type="slidenum">
              <a:rPr lang="en-US" smtClean="0"/>
              <a:t>1</a:t>
            </a:fld>
            <a:endParaRPr lang="en-US"/>
          </a:p>
        </p:txBody>
      </p:sp>
    </p:spTree>
    <p:extLst>
      <p:ext uri="{BB962C8B-B14F-4D97-AF65-F5344CB8AC3E}">
        <p14:creationId xmlns:p14="http://schemas.microsoft.com/office/powerpoint/2010/main" val="3086433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FDAFC6-342E-4571-85AE-CE6B4BAB7650}" type="slidenum">
              <a:rPr lang="en-US" smtClean="0"/>
              <a:t>10</a:t>
            </a:fld>
            <a:endParaRPr lang="en-US"/>
          </a:p>
        </p:txBody>
      </p:sp>
    </p:spTree>
    <p:extLst>
      <p:ext uri="{BB962C8B-B14F-4D97-AF65-F5344CB8AC3E}">
        <p14:creationId xmlns:p14="http://schemas.microsoft.com/office/powerpoint/2010/main" val="2740529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FDAFC6-342E-4571-85AE-CE6B4BAB7650}" type="slidenum">
              <a:rPr lang="en-US" smtClean="0"/>
              <a:t>11</a:t>
            </a:fld>
            <a:endParaRPr lang="en-US"/>
          </a:p>
        </p:txBody>
      </p:sp>
    </p:spTree>
    <p:extLst>
      <p:ext uri="{BB962C8B-B14F-4D97-AF65-F5344CB8AC3E}">
        <p14:creationId xmlns:p14="http://schemas.microsoft.com/office/powerpoint/2010/main" val="3846195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FDAFC6-342E-4571-85AE-CE6B4BAB7650}" type="slidenum">
              <a:rPr lang="en-US" smtClean="0"/>
              <a:t>12</a:t>
            </a:fld>
            <a:endParaRPr lang="en-US"/>
          </a:p>
        </p:txBody>
      </p:sp>
    </p:spTree>
    <p:extLst>
      <p:ext uri="{BB962C8B-B14F-4D97-AF65-F5344CB8AC3E}">
        <p14:creationId xmlns:p14="http://schemas.microsoft.com/office/powerpoint/2010/main" val="11368538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FDAFC6-342E-4571-85AE-CE6B4BAB7650}" type="slidenum">
              <a:rPr lang="en-US" smtClean="0"/>
              <a:t>13</a:t>
            </a:fld>
            <a:endParaRPr lang="en-US"/>
          </a:p>
        </p:txBody>
      </p:sp>
    </p:spTree>
    <p:extLst>
      <p:ext uri="{BB962C8B-B14F-4D97-AF65-F5344CB8AC3E}">
        <p14:creationId xmlns:p14="http://schemas.microsoft.com/office/powerpoint/2010/main" val="3274870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FDAFC6-342E-4571-85AE-CE6B4BAB7650}" type="slidenum">
              <a:rPr lang="en-US" smtClean="0"/>
              <a:t>14</a:t>
            </a:fld>
            <a:endParaRPr lang="en-US"/>
          </a:p>
        </p:txBody>
      </p:sp>
    </p:spTree>
    <p:extLst>
      <p:ext uri="{BB962C8B-B14F-4D97-AF65-F5344CB8AC3E}">
        <p14:creationId xmlns:p14="http://schemas.microsoft.com/office/powerpoint/2010/main" val="765992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FDAFC6-342E-4571-85AE-CE6B4BAB7650}" type="slidenum">
              <a:rPr lang="en-US" smtClean="0"/>
              <a:t>15</a:t>
            </a:fld>
            <a:endParaRPr lang="en-US"/>
          </a:p>
        </p:txBody>
      </p:sp>
    </p:spTree>
    <p:extLst>
      <p:ext uri="{BB962C8B-B14F-4D97-AF65-F5344CB8AC3E}">
        <p14:creationId xmlns:p14="http://schemas.microsoft.com/office/powerpoint/2010/main" val="240018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3FDAFC6-342E-4571-85AE-CE6B4BAB7650}" type="slidenum">
              <a:rPr lang="en-US" smtClean="0"/>
              <a:t>2</a:t>
            </a:fld>
            <a:endParaRPr lang="en-US"/>
          </a:p>
        </p:txBody>
      </p:sp>
    </p:spTree>
    <p:extLst>
      <p:ext uri="{BB962C8B-B14F-4D97-AF65-F5344CB8AC3E}">
        <p14:creationId xmlns:p14="http://schemas.microsoft.com/office/powerpoint/2010/main" val="4042665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first two are in red as those are the two original programs that have been around since the mid 1980s. Together, the funding for HX and YT is about $1.6m</a:t>
            </a:r>
          </a:p>
          <a:p>
            <a:endParaRPr lang="en-US" baseline="0" dirty="0"/>
          </a:p>
          <a:p>
            <a:r>
              <a:rPr lang="en-US" baseline="0" dirty="0"/>
              <a:t>The three other programs in green are very recent. The HY program began in FY 2016, the YE began in FY 2017, and the HI program was created in FY 2018</a:t>
            </a:r>
            <a:endParaRPr lang="en-US" dirty="0"/>
          </a:p>
          <a:p>
            <a:endParaRPr lang="en-US" dirty="0"/>
          </a:p>
        </p:txBody>
      </p:sp>
      <p:sp>
        <p:nvSpPr>
          <p:cNvPr id="4" name="Slide Number Placeholder 3"/>
          <p:cNvSpPr>
            <a:spLocks noGrp="1"/>
          </p:cNvSpPr>
          <p:nvPr>
            <p:ph type="sldNum" sz="quarter" idx="10"/>
          </p:nvPr>
        </p:nvSpPr>
        <p:spPr/>
        <p:txBody>
          <a:bodyPr/>
          <a:lstStyle/>
          <a:p>
            <a:fld id="{C3FDAFC6-342E-4571-85AE-CE6B4BAB7650}" type="slidenum">
              <a:rPr lang="en-US" smtClean="0"/>
              <a:t>3</a:t>
            </a:fld>
            <a:endParaRPr lang="en-US"/>
          </a:p>
        </p:txBody>
      </p:sp>
    </p:spTree>
    <p:extLst>
      <p:ext uri="{BB962C8B-B14F-4D97-AF65-F5344CB8AC3E}">
        <p14:creationId xmlns:p14="http://schemas.microsoft.com/office/powerpoint/2010/main" val="3625327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C3FDAFC6-342E-4571-85AE-CE6B4BAB7650}" type="slidenum">
              <a:rPr lang="en-US" smtClean="0"/>
              <a:t>4</a:t>
            </a:fld>
            <a:endParaRPr lang="en-US"/>
          </a:p>
        </p:txBody>
      </p:sp>
    </p:spTree>
    <p:extLst>
      <p:ext uri="{BB962C8B-B14F-4D97-AF65-F5344CB8AC3E}">
        <p14:creationId xmlns:p14="http://schemas.microsoft.com/office/powerpoint/2010/main" val="896498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C3FDAFC6-342E-4571-85AE-CE6B4BAB7650}" type="slidenum">
              <a:rPr lang="en-US" smtClean="0"/>
              <a:t>5</a:t>
            </a:fld>
            <a:endParaRPr lang="en-US"/>
          </a:p>
        </p:txBody>
      </p:sp>
    </p:spTree>
    <p:extLst>
      <p:ext uri="{BB962C8B-B14F-4D97-AF65-F5344CB8AC3E}">
        <p14:creationId xmlns:p14="http://schemas.microsoft.com/office/powerpoint/2010/main" val="285181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FDAFC6-342E-4571-85AE-CE6B4BAB7650}" type="slidenum">
              <a:rPr lang="en-US" smtClean="0"/>
              <a:t>6</a:t>
            </a:fld>
            <a:endParaRPr lang="en-US"/>
          </a:p>
        </p:txBody>
      </p:sp>
    </p:spTree>
    <p:extLst>
      <p:ext uri="{BB962C8B-B14F-4D97-AF65-F5344CB8AC3E}">
        <p14:creationId xmlns:p14="http://schemas.microsoft.com/office/powerpoint/2010/main" val="3378673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FDAFC6-342E-4571-85AE-CE6B4BAB7650}" type="slidenum">
              <a:rPr lang="en-US" smtClean="0"/>
              <a:t>7</a:t>
            </a:fld>
            <a:endParaRPr lang="en-US"/>
          </a:p>
        </p:txBody>
      </p:sp>
    </p:spTree>
    <p:extLst>
      <p:ext uri="{BB962C8B-B14F-4D97-AF65-F5344CB8AC3E}">
        <p14:creationId xmlns:p14="http://schemas.microsoft.com/office/powerpoint/2010/main" val="632848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3FDAFC6-342E-4571-85AE-CE6B4BAB7650}" type="slidenum">
              <a:rPr lang="en-US" smtClean="0"/>
              <a:t>8</a:t>
            </a:fld>
            <a:endParaRPr lang="en-US"/>
          </a:p>
        </p:txBody>
      </p:sp>
    </p:spTree>
    <p:extLst>
      <p:ext uri="{BB962C8B-B14F-4D97-AF65-F5344CB8AC3E}">
        <p14:creationId xmlns:p14="http://schemas.microsoft.com/office/powerpoint/2010/main" val="3710727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FDAFC6-342E-4571-85AE-CE6B4BAB7650}" type="slidenum">
              <a:rPr lang="en-US" smtClean="0"/>
              <a:t>9</a:t>
            </a:fld>
            <a:endParaRPr lang="en-US"/>
          </a:p>
        </p:txBody>
      </p:sp>
    </p:spTree>
    <p:extLst>
      <p:ext uri="{BB962C8B-B14F-4D97-AF65-F5344CB8AC3E}">
        <p14:creationId xmlns:p14="http://schemas.microsoft.com/office/powerpoint/2010/main" val="236802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D228B1-1C10-4BA0-84E6-A0789EBFAC29}"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75F38-FC60-4384-BEDC-871C4E8A31D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D228B1-1C10-4BA0-84E6-A0789EBFAC29}"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75F38-FC60-4384-BEDC-871C4E8A31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5D228B1-1C10-4BA0-84E6-A0789EBFAC29}"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75F38-FC60-4384-BEDC-871C4E8A31D4}"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D228B1-1C10-4BA0-84E6-A0789EBFAC29}"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75F38-FC60-4384-BEDC-871C4E8A31D4}"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D228B1-1C10-4BA0-84E6-A0789EBFAC29}"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75F38-FC60-4384-BEDC-871C4E8A31D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15D228B1-1C10-4BA0-84E6-A0789EBFAC29}"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75F38-FC60-4384-BEDC-871C4E8A31D4}"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D228B1-1C10-4BA0-84E6-A0789EBFAC29}" type="datetimeFigureOut">
              <a:rPr lang="en-US" smtClean="0"/>
              <a:t>10/23/2018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F75F38-FC60-4384-BEDC-871C4E8A31D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5D228B1-1C10-4BA0-84E6-A0789EBFAC29}" type="datetimeFigureOut">
              <a:rPr lang="en-US" smtClean="0"/>
              <a:t>10/23/2018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F75F38-FC60-4384-BEDC-871C4E8A31D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5D228B1-1C10-4BA0-84E6-A0789EBFAC29}" type="datetimeFigureOut">
              <a:rPr lang="en-US" smtClean="0"/>
              <a:t>10/23/2018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F75F38-FC60-4384-BEDC-871C4E8A31D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5D228B1-1C10-4BA0-84E6-A0789EBFAC29}"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75F38-FC60-4384-BEDC-871C4E8A31D4}"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D228B1-1C10-4BA0-84E6-A0789EBFAC29}"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75F38-FC60-4384-BEDC-871C4E8A31D4}"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5D228B1-1C10-4BA0-84E6-A0789EBFAC29}" type="datetimeFigureOut">
              <a:rPr lang="en-US" smtClean="0"/>
              <a:t>10/23/2018</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FF75F38-FC60-4384-BEDC-871C4E8A31D4}"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aloes.ca.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wendy.tully@caloes.ca.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normAutofit/>
          </a:bodyPr>
          <a:lstStyle/>
          <a:p>
            <a:r>
              <a:rPr lang="en-US" sz="5400" dirty="0"/>
              <a:t>Homeless/At-Risk </a:t>
            </a:r>
            <a:br>
              <a:rPr lang="en-US" sz="5400" dirty="0"/>
            </a:br>
            <a:r>
              <a:rPr lang="en-US" sz="5400" dirty="0"/>
              <a:t>Youth Programs</a:t>
            </a:r>
          </a:p>
        </p:txBody>
      </p:sp>
      <p:sp>
        <p:nvSpPr>
          <p:cNvPr id="9" name="Subtitle 8"/>
          <p:cNvSpPr>
            <a:spLocks noGrp="1"/>
          </p:cNvSpPr>
          <p:nvPr>
            <p:ph type="subTitle" idx="1"/>
          </p:nvPr>
        </p:nvSpPr>
        <p:spPr/>
        <p:txBody>
          <a:bodyPr>
            <a:normAutofit/>
          </a:bodyPr>
          <a:lstStyle/>
          <a:p>
            <a:r>
              <a:rPr lang="en-US" dirty="0"/>
              <a:t>California Governor’s Office of Emergency Services</a:t>
            </a:r>
          </a:p>
          <a:p>
            <a:r>
              <a:rPr lang="en-US" dirty="0"/>
              <a:t>Office of Grants Management</a:t>
            </a:r>
          </a:p>
          <a:p>
            <a:r>
              <a:rPr lang="en-US" dirty="0"/>
              <a:t>Wendy Tully, Chief, Human Trafficking &amp; </a:t>
            </a:r>
            <a:br>
              <a:rPr lang="en-US" dirty="0"/>
            </a:br>
            <a:r>
              <a:rPr lang="en-US" dirty="0"/>
              <a:t>Children’s Division</a:t>
            </a:r>
          </a:p>
        </p:txBody>
      </p:sp>
    </p:spTree>
    <p:extLst>
      <p:ext uri="{BB962C8B-B14F-4D97-AF65-F5344CB8AC3E}">
        <p14:creationId xmlns:p14="http://schemas.microsoft.com/office/powerpoint/2010/main" val="10219543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83897060"/>
              </p:ext>
            </p:extLst>
          </p:nvPr>
        </p:nvGraphicFramePr>
        <p:xfrm>
          <a:off x="871538" y="2674938"/>
          <a:ext cx="7739062" cy="3688080"/>
        </p:xfrm>
        <a:graphic>
          <a:graphicData uri="http://schemas.openxmlformats.org/drawingml/2006/table">
            <a:tbl>
              <a:tblPr firstRow="1" bandRow="1">
                <a:tableStyleId>{5C22544A-7EE6-4342-B048-85BDC9FD1C3A}</a:tableStyleId>
              </a:tblPr>
              <a:tblGrid>
                <a:gridCol w="957262">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tblGrid>
              <a:tr h="370840">
                <a:tc>
                  <a:txBody>
                    <a:bodyPr/>
                    <a:lstStyle/>
                    <a:p>
                      <a:r>
                        <a:rPr lang="en-US" dirty="0"/>
                        <a:t>Year Started</a:t>
                      </a:r>
                    </a:p>
                  </a:txBody>
                  <a:tcPr/>
                </a:tc>
                <a:tc>
                  <a:txBody>
                    <a:bodyPr/>
                    <a:lstStyle/>
                    <a:p>
                      <a:r>
                        <a:rPr lang="en-US" dirty="0"/>
                        <a:t>Purpose</a:t>
                      </a:r>
                    </a:p>
                  </a:txBody>
                  <a:tcPr/>
                </a:tc>
                <a:tc>
                  <a:txBody>
                    <a:bodyPr/>
                    <a:lstStyle/>
                    <a:p>
                      <a:r>
                        <a:rPr lang="en-US" dirty="0"/>
                        <a:t>Funds/</a:t>
                      </a:r>
                    </a:p>
                    <a:p>
                      <a:r>
                        <a:rPr lang="en-US" dirty="0"/>
                        <a:t>Performance Period</a:t>
                      </a:r>
                    </a:p>
                  </a:txBody>
                  <a:tcPr/>
                </a:tc>
                <a:tc>
                  <a:txBody>
                    <a:bodyPr/>
                    <a:lstStyle/>
                    <a:p>
                      <a:r>
                        <a:rPr lang="en-US" dirty="0"/>
                        <a:t>Projects</a:t>
                      </a:r>
                    </a:p>
                  </a:txBody>
                  <a:tcPr/>
                </a:tc>
                <a:extLst>
                  <a:ext uri="{0D108BD9-81ED-4DB2-BD59-A6C34878D82A}">
                    <a16:rowId xmlns:a16="http://schemas.microsoft.com/office/drawing/2014/main" val="10000"/>
                  </a:ext>
                </a:extLst>
              </a:tr>
              <a:tr h="370840">
                <a:tc>
                  <a:txBody>
                    <a:bodyPr/>
                    <a:lstStyle/>
                    <a:p>
                      <a:r>
                        <a:rPr lang="en-US" sz="1600" dirty="0"/>
                        <a:t>FY 2017</a:t>
                      </a:r>
                    </a:p>
                  </a:txBody>
                  <a:tcPr/>
                </a:tc>
                <a:tc>
                  <a:txBody>
                    <a:bodyPr/>
                    <a:lstStyle/>
                    <a:p>
                      <a:r>
                        <a:rPr lang="en-US" sz="1600" dirty="0"/>
                        <a:t>One-time</a:t>
                      </a:r>
                      <a:r>
                        <a:rPr lang="en-US" sz="1600" baseline="0" dirty="0"/>
                        <a:t> </a:t>
                      </a:r>
                      <a:r>
                        <a:rPr lang="en-US" sz="1600" dirty="0"/>
                        <a:t>program that provides services and resources</a:t>
                      </a:r>
                      <a:r>
                        <a:rPr lang="en-US" sz="1600" baseline="0" dirty="0"/>
                        <a:t>  – with </a:t>
                      </a:r>
                      <a:r>
                        <a:rPr lang="en-US" sz="1600" dirty="0"/>
                        <a:t>an emphasis</a:t>
                      </a:r>
                      <a:r>
                        <a:rPr lang="en-US" sz="1600" baseline="0" dirty="0"/>
                        <a:t> on housing – for </a:t>
                      </a:r>
                      <a:r>
                        <a:rPr lang="en-US" sz="1600" dirty="0"/>
                        <a:t>homeless/runaway youth</a:t>
                      </a:r>
                      <a:r>
                        <a:rPr lang="en-US" sz="1600" baseline="0" dirty="0"/>
                        <a:t> t</a:t>
                      </a:r>
                      <a:r>
                        <a:rPr lang="en-US" sz="1600" dirty="0"/>
                        <a:t>o help</a:t>
                      </a:r>
                      <a:r>
                        <a:rPr lang="en-US" sz="1600" baseline="0" dirty="0"/>
                        <a:t> them </a:t>
                      </a:r>
                      <a:r>
                        <a:rPr lang="en-US" sz="1600" dirty="0"/>
                        <a:t>exit street life. </a:t>
                      </a:r>
                    </a:p>
                    <a:p>
                      <a:endParaRPr lang="en-US" sz="1600" dirty="0"/>
                    </a:p>
                    <a:p>
                      <a:r>
                        <a:rPr lang="en-US" sz="1600" dirty="0"/>
                        <a:t>This program</a:t>
                      </a:r>
                      <a:r>
                        <a:rPr lang="en-US" sz="1600" baseline="0" dirty="0"/>
                        <a:t> targets four counties:  </a:t>
                      </a:r>
                      <a:r>
                        <a:rPr lang="en-US" sz="1600" dirty="0"/>
                        <a:t>San Francisco, Santa Clara, San Diego and Los Angeles.</a:t>
                      </a:r>
                    </a:p>
                  </a:txBody>
                  <a:tcPr/>
                </a:tc>
                <a:tc>
                  <a:txBody>
                    <a:bodyPr/>
                    <a:lstStyle/>
                    <a:p>
                      <a:r>
                        <a:rPr lang="en-US" sz="1600" dirty="0"/>
                        <a:t>$10 million </a:t>
                      </a:r>
                      <a:br>
                        <a:rPr lang="en-US" sz="1600" dirty="0"/>
                      </a:br>
                      <a:endParaRPr lang="en-US" sz="1600" dirty="0"/>
                    </a:p>
                    <a:p>
                      <a:pPr marL="285750" indent="-285750">
                        <a:buFont typeface="Arial" panose="020B0604020202020204" pitchFamily="34" charset="0"/>
                        <a:buChar char="•"/>
                      </a:pPr>
                      <a:r>
                        <a:rPr lang="en-US" sz="1600" dirty="0"/>
                        <a:t>one-time</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baseline="0" dirty="0"/>
                        <a:t>state funding</a:t>
                      </a:r>
                    </a:p>
                    <a:p>
                      <a:pPr marL="0" indent="0">
                        <a:buFont typeface="Arial" panose="020B0604020202020204" pitchFamily="34" charset="0"/>
                        <a:buNone/>
                      </a:pPr>
                      <a:endParaRPr lang="en-US" sz="1600" baseline="0" dirty="0"/>
                    </a:p>
                    <a:p>
                      <a:pPr marL="0" indent="0">
                        <a:buFont typeface="Arial" panose="020B0604020202020204" pitchFamily="34" charset="0"/>
                        <a:buNone/>
                      </a:pPr>
                      <a:r>
                        <a:rPr lang="en-US" sz="1600" baseline="0" dirty="0"/>
                        <a:t>Performance Period:</a:t>
                      </a:r>
                    </a:p>
                    <a:p>
                      <a:pPr marL="0" indent="0">
                        <a:buFont typeface="Arial" panose="020B0604020202020204" pitchFamily="34" charset="0"/>
                        <a:buNone/>
                      </a:pPr>
                      <a:r>
                        <a:rPr lang="en-US" sz="1600" baseline="0" dirty="0"/>
                        <a:t>1/1/18 – 4/30/20</a:t>
                      </a:r>
                      <a:endParaRPr lang="en-US" sz="1600" dirty="0"/>
                    </a:p>
                  </a:txBody>
                  <a:tcPr/>
                </a:tc>
                <a:tc>
                  <a:txBody>
                    <a:bodyPr/>
                    <a:lstStyle/>
                    <a:p>
                      <a:pPr marL="0" indent="0">
                        <a:buFont typeface="Arial" panose="020B0604020202020204" pitchFamily="34" charset="0"/>
                        <a:buNone/>
                      </a:pPr>
                      <a:r>
                        <a:rPr lang="en-US" sz="1600" dirty="0"/>
                        <a:t>Larkin Street Youth Services</a:t>
                      </a:r>
                      <a:br>
                        <a:rPr lang="en-US" sz="1600" dirty="0"/>
                      </a:br>
                      <a:endParaRPr lang="en-US" sz="1600" dirty="0"/>
                    </a:p>
                    <a:p>
                      <a:pPr marL="0" indent="0">
                        <a:buFont typeface="Arial" panose="020B0604020202020204" pitchFamily="34" charset="0"/>
                        <a:buNone/>
                      </a:pPr>
                      <a:r>
                        <a:rPr lang="en-US" sz="1600" dirty="0"/>
                        <a:t>Bill</a:t>
                      </a:r>
                      <a:r>
                        <a:rPr lang="en-US" sz="1600" baseline="0" dirty="0"/>
                        <a:t> Wilson Center</a:t>
                      </a:r>
                      <a:br>
                        <a:rPr lang="en-US" sz="1600" baseline="0" dirty="0"/>
                      </a:br>
                      <a:endParaRPr lang="en-US" sz="1600" baseline="0" dirty="0"/>
                    </a:p>
                    <a:p>
                      <a:pPr marL="0" indent="0">
                        <a:buFont typeface="Arial" panose="020B0604020202020204" pitchFamily="34" charset="0"/>
                        <a:buNone/>
                      </a:pPr>
                      <a:r>
                        <a:rPr lang="en-US" sz="1600" baseline="0" dirty="0"/>
                        <a:t>San Diego Youth Services</a:t>
                      </a:r>
                      <a:br>
                        <a:rPr lang="en-US" sz="1600" baseline="0" dirty="0"/>
                      </a:br>
                      <a:endParaRPr lang="en-US" sz="1600" baseline="0" dirty="0"/>
                    </a:p>
                    <a:p>
                      <a:pPr marL="0" indent="0">
                        <a:buFont typeface="Arial" panose="020B0604020202020204" pitchFamily="34" charset="0"/>
                        <a:buNone/>
                      </a:pPr>
                      <a:r>
                        <a:rPr lang="en-US" sz="1600" baseline="0" dirty="0"/>
                        <a:t>Volunteers of America of LA</a:t>
                      </a:r>
                      <a:endParaRPr lang="en-US" sz="1600"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normAutofit fontScale="90000"/>
          </a:bodyPr>
          <a:lstStyle/>
          <a:p>
            <a:r>
              <a:rPr lang="en-US" dirty="0"/>
              <a:t>Homeless Youth Emergency Services and Housing (YE) Program</a:t>
            </a:r>
          </a:p>
        </p:txBody>
      </p:sp>
    </p:spTree>
    <p:extLst>
      <p:ext uri="{BB962C8B-B14F-4D97-AF65-F5344CB8AC3E}">
        <p14:creationId xmlns:p14="http://schemas.microsoft.com/office/powerpoint/2010/main" val="527760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4228581"/>
              </p:ext>
            </p:extLst>
          </p:nvPr>
        </p:nvGraphicFramePr>
        <p:xfrm>
          <a:off x="838200" y="2743200"/>
          <a:ext cx="7543800" cy="36576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5943600">
                  <a:extLst>
                    <a:ext uri="{9D8B030D-6E8A-4147-A177-3AD203B41FA5}">
                      <a16:colId xmlns:a16="http://schemas.microsoft.com/office/drawing/2014/main" val="20001"/>
                    </a:ext>
                  </a:extLst>
                </a:gridCol>
              </a:tblGrid>
              <a:tr h="370840">
                <a:tc>
                  <a:txBody>
                    <a:bodyPr/>
                    <a:lstStyle/>
                    <a:p>
                      <a:r>
                        <a:rPr lang="en-US" dirty="0"/>
                        <a:t>Performance</a:t>
                      </a:r>
                      <a:r>
                        <a:rPr lang="en-US" baseline="0" dirty="0"/>
                        <a:t> Period</a:t>
                      </a:r>
                      <a:endParaRPr lang="en-US" dirty="0"/>
                    </a:p>
                  </a:txBody>
                  <a:tcPr/>
                </a:tc>
                <a:tc>
                  <a:txBody>
                    <a:bodyPr/>
                    <a:lstStyle/>
                    <a:p>
                      <a:r>
                        <a:rPr lang="en-US" dirty="0"/>
                        <a:t>Statistics</a:t>
                      </a:r>
                    </a:p>
                  </a:txBody>
                  <a:tcPr/>
                </a:tc>
                <a:extLst>
                  <a:ext uri="{0D108BD9-81ED-4DB2-BD59-A6C34878D82A}">
                    <a16:rowId xmlns:a16="http://schemas.microsoft.com/office/drawing/2014/main" val="10000"/>
                  </a:ext>
                </a:extLst>
              </a:tr>
              <a:tr h="370840">
                <a:tc>
                  <a:txBody>
                    <a:bodyPr/>
                    <a:lstStyle/>
                    <a:p>
                      <a:r>
                        <a:rPr lang="en-US" sz="1600" dirty="0">
                          <a:solidFill>
                            <a:schemeClr val="tx1"/>
                          </a:solidFill>
                        </a:rPr>
                        <a:t>1/1/18</a:t>
                      </a:r>
                      <a:r>
                        <a:rPr lang="en-US" sz="1600" baseline="0" dirty="0">
                          <a:solidFill>
                            <a:schemeClr val="tx1"/>
                          </a:solidFill>
                        </a:rPr>
                        <a:t> – 6/30/18</a:t>
                      </a:r>
                    </a:p>
                    <a:p>
                      <a:r>
                        <a:rPr lang="en-US" sz="1600" baseline="0" dirty="0">
                          <a:solidFill>
                            <a:schemeClr val="tx1"/>
                          </a:solidFill>
                        </a:rPr>
                        <a:t>(first six months of YE Program)</a:t>
                      </a:r>
                      <a:endParaRPr lang="en-US" sz="1600" dirty="0">
                        <a:solidFill>
                          <a:schemeClr val="tx1"/>
                        </a:solidFill>
                      </a:endParaRPr>
                    </a:p>
                  </a:txBody>
                  <a:tcPr/>
                </a:tc>
                <a:tc>
                  <a:txBody>
                    <a:bodyPr/>
                    <a:lstStyle/>
                    <a:p>
                      <a:r>
                        <a:rPr lang="en-US" sz="1600" dirty="0"/>
                        <a:t>1,138 youth served:</a:t>
                      </a:r>
                    </a:p>
                    <a:p>
                      <a:pPr marL="285750" indent="-285750">
                        <a:buFont typeface="Arial" panose="020B0604020202020204" pitchFamily="34" charset="0"/>
                        <a:buChar char="•"/>
                      </a:pPr>
                      <a:r>
                        <a:rPr lang="en-US" sz="1600" dirty="0"/>
                        <a:t>96.7% between 18-24 years old</a:t>
                      </a:r>
                    </a:p>
                    <a:p>
                      <a:pPr marL="285750" indent="-285750">
                        <a:buFont typeface="Arial" panose="020B0604020202020204" pitchFamily="34" charset="0"/>
                        <a:buChar char="•"/>
                      </a:pPr>
                      <a:r>
                        <a:rPr lang="en-US" sz="1600" dirty="0"/>
                        <a:t>60%</a:t>
                      </a:r>
                      <a:r>
                        <a:rPr lang="en-US" sz="1600" baseline="0" dirty="0"/>
                        <a:t> male/40% female</a:t>
                      </a:r>
                    </a:p>
                    <a:p>
                      <a:pPr marL="285750" indent="-285750">
                        <a:buFont typeface="Arial" panose="020B0604020202020204" pitchFamily="34" charset="0"/>
                        <a:buChar char="•"/>
                      </a:pPr>
                      <a:r>
                        <a:rPr lang="en-US" sz="1600" dirty="0"/>
                        <a:t>Of youth that disclosed, 27.1% identified</a:t>
                      </a:r>
                      <a:r>
                        <a:rPr lang="en-US" sz="1600" baseline="0" dirty="0"/>
                        <a:t> as LGBTQ</a:t>
                      </a:r>
                    </a:p>
                    <a:p>
                      <a:pPr marL="0" indent="0">
                        <a:buFont typeface="Arial" panose="020B0604020202020204" pitchFamily="34" charset="0"/>
                        <a:buNone/>
                      </a:pPr>
                      <a:endParaRPr lang="en-US" sz="1600" baseline="0" dirty="0"/>
                    </a:p>
                    <a:p>
                      <a:pPr marL="0" indent="0">
                        <a:buFont typeface="Arial" panose="020B0604020202020204" pitchFamily="34" charset="0"/>
                        <a:buNone/>
                      </a:pPr>
                      <a:r>
                        <a:rPr lang="en-US" sz="1600" baseline="0" dirty="0"/>
                        <a:t>Services:</a:t>
                      </a:r>
                    </a:p>
                    <a:p>
                      <a:pPr marL="285750" indent="-285750">
                        <a:buFont typeface="Arial" panose="020B0604020202020204" pitchFamily="34" charset="0"/>
                        <a:buChar char="•"/>
                      </a:pPr>
                      <a:r>
                        <a:rPr lang="en-US" sz="1600" dirty="0"/>
                        <a:t>131 number of youth provided rapid</a:t>
                      </a:r>
                      <a:r>
                        <a:rPr lang="en-US" sz="1600" baseline="0" dirty="0"/>
                        <a:t> rehousing, rental assistance, supportive or transitional housing</a:t>
                      </a:r>
                    </a:p>
                    <a:p>
                      <a:pPr marL="285750" indent="-285750">
                        <a:buFont typeface="Arial" panose="020B0604020202020204" pitchFamily="34" charset="0"/>
                        <a:buChar char="•"/>
                      </a:pPr>
                      <a:r>
                        <a:rPr lang="en-US" sz="1600" baseline="0" dirty="0"/>
                        <a:t>30 substance abuse/drug treatment sessions provided</a:t>
                      </a:r>
                      <a:endParaRPr lang="en-US" sz="1600" dirty="0"/>
                    </a:p>
                    <a:p>
                      <a:pPr marL="285750" indent="-285750">
                        <a:buFont typeface="Arial" panose="020B0604020202020204" pitchFamily="34" charset="0"/>
                        <a:buChar char="•"/>
                      </a:pPr>
                      <a:r>
                        <a:rPr lang="en-US" sz="1600" dirty="0"/>
                        <a:t>5,431 independent living/skills trainings provided</a:t>
                      </a:r>
                    </a:p>
                    <a:p>
                      <a:pPr marL="285750" indent="-285750">
                        <a:buFont typeface="Arial" panose="020B0604020202020204" pitchFamily="34" charset="0"/>
                        <a:buChar char="•"/>
                      </a:pPr>
                      <a:r>
                        <a:rPr lang="en-US" sz="1600" dirty="0"/>
                        <a:t>100 youth</a:t>
                      </a:r>
                      <a:r>
                        <a:rPr lang="en-US" sz="1600" baseline="0" dirty="0"/>
                        <a:t> provided </a:t>
                      </a:r>
                      <a:r>
                        <a:rPr lang="en-US" sz="1600" dirty="0"/>
                        <a:t>stabilization planning</a:t>
                      </a:r>
                      <a:r>
                        <a:rPr lang="en-US" sz="1600" baseline="0" dirty="0"/>
                        <a:t> sessions</a:t>
                      </a:r>
                    </a:p>
                    <a:p>
                      <a:pPr marL="285750" indent="-285750">
                        <a:buFont typeface="Arial" panose="020B0604020202020204" pitchFamily="34" charset="0"/>
                        <a:buChar char="•"/>
                      </a:pPr>
                      <a:r>
                        <a:rPr lang="en-US" sz="1600" baseline="0" dirty="0"/>
                        <a:t>35 employment trainings provided</a:t>
                      </a:r>
                      <a:endParaRPr lang="en-US" sz="1600"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normAutofit fontScale="90000"/>
          </a:bodyPr>
          <a:lstStyle/>
          <a:p>
            <a:r>
              <a:rPr lang="en-US" dirty="0"/>
              <a:t>Homeless Youth Emergency Services and Housing (YE) Statistics</a:t>
            </a:r>
          </a:p>
        </p:txBody>
      </p:sp>
    </p:spTree>
    <p:extLst>
      <p:ext uri="{BB962C8B-B14F-4D97-AF65-F5344CB8AC3E}">
        <p14:creationId xmlns:p14="http://schemas.microsoft.com/office/powerpoint/2010/main" val="2416326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93482115"/>
              </p:ext>
            </p:extLst>
          </p:nvPr>
        </p:nvGraphicFramePr>
        <p:xfrm>
          <a:off x="871538" y="2674938"/>
          <a:ext cx="7891462" cy="3688080"/>
        </p:xfrm>
        <a:graphic>
          <a:graphicData uri="http://schemas.openxmlformats.org/drawingml/2006/table">
            <a:tbl>
              <a:tblPr firstRow="1" bandRow="1">
                <a:tableStyleId>{5C22544A-7EE6-4342-B048-85BDC9FD1C3A}</a:tableStyleId>
              </a:tblPr>
              <a:tblGrid>
                <a:gridCol w="881062">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981200">
                  <a:extLst>
                    <a:ext uri="{9D8B030D-6E8A-4147-A177-3AD203B41FA5}">
                      <a16:colId xmlns:a16="http://schemas.microsoft.com/office/drawing/2014/main" val="20003"/>
                    </a:ext>
                  </a:extLst>
                </a:gridCol>
              </a:tblGrid>
              <a:tr h="370840">
                <a:tc>
                  <a:txBody>
                    <a:bodyPr/>
                    <a:lstStyle/>
                    <a:p>
                      <a:r>
                        <a:rPr lang="en-US" dirty="0"/>
                        <a:t>Year Started</a:t>
                      </a:r>
                    </a:p>
                  </a:txBody>
                  <a:tcPr/>
                </a:tc>
                <a:tc>
                  <a:txBody>
                    <a:bodyPr/>
                    <a:lstStyle/>
                    <a:p>
                      <a:r>
                        <a:rPr lang="en-US" dirty="0"/>
                        <a:t>Purpose</a:t>
                      </a:r>
                    </a:p>
                  </a:txBody>
                  <a:tcPr/>
                </a:tc>
                <a:tc>
                  <a:txBody>
                    <a:bodyPr/>
                    <a:lstStyle/>
                    <a:p>
                      <a:r>
                        <a:rPr lang="en-US" dirty="0"/>
                        <a:t>Funds/</a:t>
                      </a:r>
                    </a:p>
                    <a:p>
                      <a:r>
                        <a:rPr lang="en-US" dirty="0"/>
                        <a:t>Performance</a:t>
                      </a:r>
                      <a:r>
                        <a:rPr lang="en-US" baseline="0" dirty="0"/>
                        <a:t> Period</a:t>
                      </a:r>
                      <a:endParaRPr lang="en-US" dirty="0"/>
                    </a:p>
                  </a:txBody>
                  <a:tcPr/>
                </a:tc>
                <a:tc>
                  <a:txBody>
                    <a:bodyPr/>
                    <a:lstStyle/>
                    <a:p>
                      <a:r>
                        <a:rPr lang="en-US" dirty="0"/>
                        <a:t>Projects</a:t>
                      </a:r>
                    </a:p>
                  </a:txBody>
                  <a:tcPr/>
                </a:tc>
                <a:extLst>
                  <a:ext uri="{0D108BD9-81ED-4DB2-BD59-A6C34878D82A}">
                    <a16:rowId xmlns:a16="http://schemas.microsoft.com/office/drawing/2014/main" val="10000"/>
                  </a:ext>
                </a:extLst>
              </a:tr>
              <a:tr h="370840">
                <a:tc>
                  <a:txBody>
                    <a:bodyPr/>
                    <a:lstStyle/>
                    <a:p>
                      <a:r>
                        <a:rPr lang="en-US" sz="1600" dirty="0"/>
                        <a:t>FY 2018</a:t>
                      </a:r>
                    </a:p>
                  </a:txBody>
                  <a:tcPr/>
                </a:tc>
                <a:tc>
                  <a:txBody>
                    <a:bodyPr/>
                    <a:lstStyle/>
                    <a:p>
                      <a:r>
                        <a:rPr lang="en-US" sz="1600" dirty="0"/>
                        <a:t>One-time program that provides</a:t>
                      </a:r>
                      <a:r>
                        <a:rPr lang="en-US" sz="1600" baseline="0" dirty="0"/>
                        <a:t> innovative and comprehensive </a:t>
                      </a:r>
                      <a:r>
                        <a:rPr lang="en-US" sz="1600" dirty="0"/>
                        <a:t>services for homeless/runaway youth to help them exit street life. </a:t>
                      </a:r>
                    </a:p>
                    <a:p>
                      <a:endParaRPr lang="en-US" sz="1600" dirty="0"/>
                    </a:p>
                    <a:p>
                      <a:r>
                        <a:rPr lang="en-US" sz="1600" dirty="0"/>
                        <a:t>This program</a:t>
                      </a:r>
                      <a:r>
                        <a:rPr lang="en-US" sz="1600" baseline="0" dirty="0"/>
                        <a:t> targets four counties:  </a:t>
                      </a:r>
                      <a:r>
                        <a:rPr lang="en-US" sz="1600" dirty="0"/>
                        <a:t>San Francisco, Santa Clara, San Diego and Los Angeles.</a:t>
                      </a:r>
                    </a:p>
                    <a:p>
                      <a:endParaRPr lang="en-US" sz="1600" dirty="0"/>
                    </a:p>
                    <a:p>
                      <a:r>
                        <a:rPr lang="en-US" sz="1600" b="1" dirty="0"/>
                        <a:t>RFP</a:t>
                      </a:r>
                      <a:r>
                        <a:rPr lang="en-US" sz="1600" b="1" baseline="0" dirty="0"/>
                        <a:t> has been released – proposals due to Cal OES by November 1, 2018</a:t>
                      </a:r>
                      <a:endParaRPr lang="en-US" sz="1600" b="1" dirty="0"/>
                    </a:p>
                  </a:txBody>
                  <a:tcPr/>
                </a:tc>
                <a:tc>
                  <a:txBody>
                    <a:bodyPr/>
                    <a:lstStyle/>
                    <a:p>
                      <a:r>
                        <a:rPr lang="en-US" sz="1600" dirty="0"/>
                        <a:t>$1 million </a:t>
                      </a:r>
                      <a:br>
                        <a:rPr lang="en-US" sz="1600" dirty="0"/>
                      </a:br>
                      <a:endParaRPr lang="en-US" sz="1600" dirty="0"/>
                    </a:p>
                    <a:p>
                      <a:pPr marL="285750" indent="-285750">
                        <a:buFont typeface="Arial" panose="020B0604020202020204" pitchFamily="34" charset="0"/>
                        <a:buChar char="•"/>
                      </a:pPr>
                      <a:r>
                        <a:rPr lang="en-US" sz="1600" dirty="0"/>
                        <a:t>one-time</a:t>
                      </a:r>
                      <a:br>
                        <a:rPr lang="en-US" sz="1600" dirty="0"/>
                      </a:br>
                      <a:endParaRPr lang="en-US" sz="1600" dirty="0"/>
                    </a:p>
                    <a:p>
                      <a:pPr marL="285750" indent="-285750">
                        <a:buFont typeface="Arial" panose="020B0604020202020204" pitchFamily="34" charset="0"/>
                        <a:buChar char="•"/>
                      </a:pPr>
                      <a:r>
                        <a:rPr lang="en-US" sz="1600" baseline="0" dirty="0"/>
                        <a:t>state funding</a:t>
                      </a:r>
                    </a:p>
                    <a:p>
                      <a:pPr marL="0" indent="0">
                        <a:buFont typeface="Arial" panose="020B0604020202020204" pitchFamily="34" charset="0"/>
                        <a:buNone/>
                      </a:pPr>
                      <a:endParaRPr lang="en-US" sz="1600" baseline="0" dirty="0"/>
                    </a:p>
                    <a:p>
                      <a:pPr marL="0" indent="0">
                        <a:buFont typeface="Arial" panose="020B0604020202020204" pitchFamily="34" charset="0"/>
                        <a:buNone/>
                      </a:pPr>
                      <a:r>
                        <a:rPr lang="en-US" sz="1600" baseline="0" dirty="0"/>
                        <a:t>Performance Period:</a:t>
                      </a:r>
                    </a:p>
                    <a:p>
                      <a:pPr marL="0" indent="0">
                        <a:buFont typeface="Arial" panose="020B0604020202020204" pitchFamily="34" charset="0"/>
                        <a:buNone/>
                      </a:pPr>
                      <a:r>
                        <a:rPr lang="en-US" sz="1600" dirty="0"/>
                        <a:t>1/1/19 – 6/30/20</a:t>
                      </a:r>
                    </a:p>
                  </a:txBody>
                  <a:tcPr/>
                </a:tc>
                <a:tc>
                  <a:txBody>
                    <a:bodyPr/>
                    <a:lstStyle/>
                    <a:p>
                      <a:r>
                        <a:rPr lang="en-US" sz="1600" dirty="0"/>
                        <a:t>4 projects</a:t>
                      </a:r>
                      <a:r>
                        <a:rPr lang="en-US" sz="1600" baseline="0" dirty="0"/>
                        <a:t> will be competitively selected – one each per targeted county</a:t>
                      </a:r>
                      <a:br>
                        <a:rPr lang="en-US" sz="1600" dirty="0"/>
                      </a:br>
                      <a:endParaRPr lang="en-US" sz="1600"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normAutofit fontScale="90000"/>
          </a:bodyPr>
          <a:lstStyle/>
          <a:p>
            <a:r>
              <a:rPr lang="en-US" dirty="0"/>
              <a:t>Homeless Youth Innovative </a:t>
            </a:r>
            <a:br>
              <a:rPr lang="en-US" dirty="0"/>
            </a:br>
            <a:r>
              <a:rPr lang="en-US" dirty="0"/>
              <a:t>Services (HI) Program</a:t>
            </a:r>
          </a:p>
        </p:txBody>
      </p:sp>
    </p:spTree>
    <p:extLst>
      <p:ext uri="{BB962C8B-B14F-4D97-AF65-F5344CB8AC3E}">
        <p14:creationId xmlns:p14="http://schemas.microsoft.com/office/powerpoint/2010/main" val="456213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a:t>To access a copy of the HI Program RFP:</a:t>
            </a:r>
          </a:p>
          <a:p>
            <a:pPr lvl="1"/>
            <a:r>
              <a:rPr lang="en-US" dirty="0"/>
              <a:t>Go to </a:t>
            </a:r>
            <a:r>
              <a:rPr lang="en-US" dirty="0">
                <a:hlinkClick r:id="rId3"/>
              </a:rPr>
              <a:t>www.caloes.ca.gov</a:t>
            </a:r>
            <a:endParaRPr lang="en-US" dirty="0"/>
          </a:p>
          <a:p>
            <a:pPr lvl="1"/>
            <a:r>
              <a:rPr lang="en-US" dirty="0"/>
              <a:t>Click on “Cal OES Divisions” in the top bar</a:t>
            </a:r>
          </a:p>
          <a:p>
            <a:pPr lvl="1"/>
            <a:r>
              <a:rPr lang="en-US" dirty="0"/>
              <a:t>Scroll down and click on “Grants Management”</a:t>
            </a:r>
          </a:p>
          <a:p>
            <a:pPr lvl="1"/>
            <a:r>
              <a:rPr lang="en-US" dirty="0"/>
              <a:t>Select “Search for Grants” in the box</a:t>
            </a:r>
          </a:p>
          <a:p>
            <a:pPr lvl="1"/>
            <a:r>
              <a:rPr lang="en-US" dirty="0"/>
              <a:t>Type “HI” in the bar in the middle of the page, and hit enter</a:t>
            </a:r>
          </a:p>
          <a:p>
            <a:pPr marL="301943" lvl="1" indent="0">
              <a:buNone/>
            </a:pPr>
            <a:endParaRPr lang="en-US" dirty="0"/>
          </a:p>
          <a:p>
            <a:pPr lvl="1"/>
            <a:endParaRPr lang="en-US" dirty="0"/>
          </a:p>
        </p:txBody>
      </p:sp>
      <p:sp>
        <p:nvSpPr>
          <p:cNvPr id="3" name="Title 2"/>
          <p:cNvSpPr>
            <a:spLocks noGrp="1"/>
          </p:cNvSpPr>
          <p:nvPr>
            <p:ph type="title"/>
          </p:nvPr>
        </p:nvSpPr>
        <p:spPr/>
        <p:txBody>
          <a:bodyPr>
            <a:normAutofit fontScale="90000"/>
          </a:bodyPr>
          <a:lstStyle/>
          <a:p>
            <a:r>
              <a:rPr lang="en-US" dirty="0"/>
              <a:t>Homeless Youth Innovative </a:t>
            </a:r>
            <a:br>
              <a:rPr lang="en-US" dirty="0"/>
            </a:br>
            <a:r>
              <a:rPr lang="en-US" dirty="0"/>
              <a:t>Services (HI) Program</a:t>
            </a:r>
          </a:p>
        </p:txBody>
      </p:sp>
    </p:spTree>
    <p:extLst>
      <p:ext uri="{BB962C8B-B14F-4D97-AF65-F5344CB8AC3E}">
        <p14:creationId xmlns:p14="http://schemas.microsoft.com/office/powerpoint/2010/main" val="3982678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rotWithShape="1">
          <a:blip r:embed="rId3" cstate="print">
            <a:extLst>
              <a:ext uri="{28A0092B-C50C-407E-A947-70E740481C1C}">
                <a14:useLocalDpi xmlns:a14="http://schemas.microsoft.com/office/drawing/2010/main" val="0"/>
              </a:ext>
            </a:extLst>
          </a:blip>
          <a:srcRect l="-123" t="5975" r="50895" b="-3344"/>
          <a:stretch/>
        </p:blipFill>
        <p:spPr bwMode="auto">
          <a:xfrm>
            <a:off x="1447800" y="2286000"/>
            <a:ext cx="6910506"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p:txBody>
          <a:bodyPr>
            <a:normAutofit fontScale="90000"/>
          </a:bodyPr>
          <a:lstStyle/>
          <a:p>
            <a:r>
              <a:rPr lang="en-US" dirty="0"/>
              <a:t>Homeless Youth Innovative</a:t>
            </a:r>
            <a:br>
              <a:rPr lang="en-US" dirty="0"/>
            </a:br>
            <a:r>
              <a:rPr lang="en-US" dirty="0"/>
              <a:t>Services (HI) Program</a:t>
            </a:r>
          </a:p>
        </p:txBody>
      </p:sp>
    </p:spTree>
    <p:extLst>
      <p:ext uri="{BB962C8B-B14F-4D97-AF65-F5344CB8AC3E}">
        <p14:creationId xmlns:p14="http://schemas.microsoft.com/office/powerpoint/2010/main" val="3092083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5400" dirty="0"/>
              <a:t>Questions?</a:t>
            </a:r>
          </a:p>
          <a:p>
            <a:pPr algn="ctr"/>
            <a:endParaRPr lang="en-US" dirty="0"/>
          </a:p>
          <a:p>
            <a:pPr algn="ctr"/>
            <a:endParaRPr lang="en-US" dirty="0"/>
          </a:p>
          <a:p>
            <a:pPr marL="0" indent="0" algn="ctr">
              <a:buNone/>
            </a:pPr>
            <a:r>
              <a:rPr lang="en-US" sz="2200" dirty="0"/>
              <a:t>Wendy Tully, Chief</a:t>
            </a:r>
          </a:p>
          <a:p>
            <a:pPr marL="0" indent="0" algn="ctr">
              <a:buNone/>
            </a:pPr>
            <a:r>
              <a:rPr lang="en-US" sz="2200" dirty="0"/>
              <a:t>Human Trafficking &amp; Children’s Division</a:t>
            </a:r>
          </a:p>
          <a:p>
            <a:pPr marL="0" indent="0" algn="ctr">
              <a:buNone/>
            </a:pPr>
            <a:r>
              <a:rPr lang="en-US" sz="2200" dirty="0"/>
              <a:t>California Governor’s Office of Emergency Services</a:t>
            </a:r>
          </a:p>
          <a:p>
            <a:pPr marL="0" indent="0" algn="ctr">
              <a:buNone/>
            </a:pPr>
            <a:r>
              <a:rPr lang="en-US" sz="2200" dirty="0">
                <a:hlinkClick r:id="rId3"/>
              </a:rPr>
              <a:t>wendy.tully@caloes.ca.gov</a:t>
            </a:r>
            <a:endParaRPr lang="en-US" sz="2200" dirty="0"/>
          </a:p>
          <a:p>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465457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$807 million in funding administered by OGM each year</a:t>
            </a:r>
          </a:p>
          <a:p>
            <a:r>
              <a:rPr lang="en-US" u="sng" dirty="0"/>
              <a:t>Two Branches within OGM: </a:t>
            </a:r>
            <a:endParaRPr lang="en-US" dirty="0"/>
          </a:p>
          <a:p>
            <a:pPr lvl="1"/>
            <a:r>
              <a:rPr lang="en-US" dirty="0"/>
              <a:t>Homeland Security &amp; Grants Processing Branch</a:t>
            </a:r>
          </a:p>
          <a:p>
            <a:pPr lvl="1"/>
            <a:r>
              <a:rPr lang="en-US" dirty="0"/>
              <a:t>Victim Services &amp; Public Safety (VS/PS) Branch</a:t>
            </a:r>
          </a:p>
          <a:p>
            <a:r>
              <a:rPr lang="en-US" u="sng" dirty="0"/>
              <a:t>VS/PS Branch:</a:t>
            </a:r>
          </a:p>
          <a:p>
            <a:pPr lvl="1"/>
            <a:r>
              <a:rPr lang="en-US" dirty="0"/>
              <a:t>Three divisions, eight units</a:t>
            </a:r>
          </a:p>
          <a:p>
            <a:pPr lvl="1"/>
            <a:r>
              <a:rPr lang="en-US" dirty="0"/>
              <a:t>86 Unique Programs</a:t>
            </a:r>
          </a:p>
          <a:p>
            <a:pPr lvl="1"/>
            <a:r>
              <a:rPr lang="en-US" dirty="0"/>
              <a:t>1,200 </a:t>
            </a:r>
            <a:r>
              <a:rPr lang="en-US" dirty="0" err="1"/>
              <a:t>Subrecipients</a:t>
            </a:r>
            <a:endParaRPr lang="en-US" dirty="0"/>
          </a:p>
          <a:p>
            <a:pPr lvl="1"/>
            <a:r>
              <a:rPr lang="en-US" dirty="0"/>
              <a:t>$300 million in funding allocated each year</a:t>
            </a:r>
          </a:p>
          <a:p>
            <a:endParaRPr lang="en-US" dirty="0"/>
          </a:p>
          <a:p>
            <a:endParaRPr lang="en-US" dirty="0"/>
          </a:p>
        </p:txBody>
      </p:sp>
      <p:sp>
        <p:nvSpPr>
          <p:cNvPr id="3" name="Title 2"/>
          <p:cNvSpPr>
            <a:spLocks noGrp="1"/>
          </p:cNvSpPr>
          <p:nvPr>
            <p:ph type="title"/>
          </p:nvPr>
        </p:nvSpPr>
        <p:spPr/>
        <p:txBody>
          <a:bodyPr>
            <a:normAutofit fontScale="90000"/>
          </a:bodyPr>
          <a:lstStyle/>
          <a:p>
            <a:r>
              <a:rPr lang="en-US" dirty="0"/>
              <a:t>Office of Grants Management (OGM) </a:t>
            </a:r>
          </a:p>
        </p:txBody>
      </p:sp>
    </p:spTree>
    <p:extLst>
      <p:ext uri="{BB962C8B-B14F-4D97-AF65-F5344CB8AC3E}">
        <p14:creationId xmlns:p14="http://schemas.microsoft.com/office/powerpoint/2010/main" val="2288765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There are five homeless/at-risk youth programs administered by the Human Trafficking Unit:</a:t>
            </a:r>
          </a:p>
          <a:p>
            <a:pPr lvl="1"/>
            <a:r>
              <a:rPr lang="en-US" dirty="0">
                <a:solidFill>
                  <a:srgbClr val="FF0000"/>
                </a:solidFill>
              </a:rPr>
              <a:t>Homeless Youth and Exploitation (HX)</a:t>
            </a:r>
          </a:p>
          <a:p>
            <a:pPr lvl="1"/>
            <a:r>
              <a:rPr lang="en-US" dirty="0">
                <a:solidFill>
                  <a:srgbClr val="FF0000"/>
                </a:solidFill>
              </a:rPr>
              <a:t>Youth Emergency Telephone Referral Network (YT)</a:t>
            </a:r>
          </a:p>
          <a:p>
            <a:pPr lvl="1"/>
            <a:r>
              <a:rPr lang="en-US" dirty="0">
                <a:solidFill>
                  <a:schemeClr val="accent3">
                    <a:lumMod val="50000"/>
                  </a:schemeClr>
                </a:solidFill>
              </a:rPr>
              <a:t>Homeless Youth Emergency Services Pilot (HY)</a:t>
            </a:r>
          </a:p>
          <a:p>
            <a:pPr lvl="1"/>
            <a:r>
              <a:rPr lang="en-US" dirty="0">
                <a:solidFill>
                  <a:schemeClr val="accent3">
                    <a:lumMod val="50000"/>
                  </a:schemeClr>
                </a:solidFill>
              </a:rPr>
              <a:t>Homeless Youth Emergency Services and Housing (YE)</a:t>
            </a:r>
          </a:p>
          <a:p>
            <a:pPr lvl="1"/>
            <a:r>
              <a:rPr lang="en-US" dirty="0">
                <a:solidFill>
                  <a:schemeClr val="accent3">
                    <a:lumMod val="50000"/>
                  </a:schemeClr>
                </a:solidFill>
              </a:rPr>
              <a:t>Homeless Youth Innovative Services (HI)</a:t>
            </a:r>
          </a:p>
          <a:p>
            <a:endParaRPr lang="en-US" dirty="0"/>
          </a:p>
        </p:txBody>
      </p:sp>
      <p:sp>
        <p:nvSpPr>
          <p:cNvPr id="3" name="Title 2"/>
          <p:cNvSpPr>
            <a:spLocks noGrp="1"/>
          </p:cNvSpPr>
          <p:nvPr>
            <p:ph type="title"/>
          </p:nvPr>
        </p:nvSpPr>
        <p:spPr/>
        <p:txBody>
          <a:bodyPr>
            <a:normAutofit fontScale="90000"/>
          </a:bodyPr>
          <a:lstStyle/>
          <a:p>
            <a:r>
              <a:rPr lang="en-US" dirty="0"/>
              <a:t>Human Trafficking &amp; </a:t>
            </a:r>
            <a:br>
              <a:rPr lang="en-US" dirty="0"/>
            </a:br>
            <a:r>
              <a:rPr lang="en-US" dirty="0"/>
              <a:t>Children’s Division</a:t>
            </a:r>
          </a:p>
        </p:txBody>
      </p:sp>
    </p:spTree>
    <p:extLst>
      <p:ext uri="{BB962C8B-B14F-4D97-AF65-F5344CB8AC3E}">
        <p14:creationId xmlns:p14="http://schemas.microsoft.com/office/powerpoint/2010/main" val="680732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66056967"/>
              </p:ext>
            </p:extLst>
          </p:nvPr>
        </p:nvGraphicFramePr>
        <p:xfrm>
          <a:off x="871538" y="2674938"/>
          <a:ext cx="7815262" cy="3444240"/>
        </p:xfrm>
        <a:graphic>
          <a:graphicData uri="http://schemas.openxmlformats.org/drawingml/2006/table">
            <a:tbl>
              <a:tblPr firstRow="1" bandRow="1">
                <a:tableStyleId>{5C22544A-7EE6-4342-B048-85BDC9FD1C3A}</a:tableStyleId>
              </a:tblPr>
              <a:tblGrid>
                <a:gridCol w="957262">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2590800">
                  <a:extLst>
                    <a:ext uri="{9D8B030D-6E8A-4147-A177-3AD203B41FA5}">
                      <a16:colId xmlns:a16="http://schemas.microsoft.com/office/drawing/2014/main" val="20003"/>
                    </a:ext>
                  </a:extLst>
                </a:gridCol>
              </a:tblGrid>
              <a:tr h="370840">
                <a:tc>
                  <a:txBody>
                    <a:bodyPr/>
                    <a:lstStyle/>
                    <a:p>
                      <a:r>
                        <a:rPr lang="en-US" dirty="0"/>
                        <a:t>Year Started</a:t>
                      </a:r>
                    </a:p>
                  </a:txBody>
                  <a:tcPr/>
                </a:tc>
                <a:tc>
                  <a:txBody>
                    <a:bodyPr/>
                    <a:lstStyle/>
                    <a:p>
                      <a:r>
                        <a:rPr lang="en-US" dirty="0"/>
                        <a:t>Purpose</a:t>
                      </a:r>
                    </a:p>
                  </a:txBody>
                  <a:tcPr/>
                </a:tc>
                <a:tc>
                  <a:txBody>
                    <a:bodyPr/>
                    <a:lstStyle/>
                    <a:p>
                      <a:r>
                        <a:rPr lang="en-US" dirty="0"/>
                        <a:t>Funds/</a:t>
                      </a:r>
                    </a:p>
                    <a:p>
                      <a:r>
                        <a:rPr lang="en-US" dirty="0"/>
                        <a:t>Performance</a:t>
                      </a:r>
                      <a:r>
                        <a:rPr lang="en-US" baseline="0" dirty="0"/>
                        <a:t> Period</a:t>
                      </a:r>
                      <a:endParaRPr lang="en-US" dirty="0"/>
                    </a:p>
                  </a:txBody>
                  <a:tcPr/>
                </a:tc>
                <a:tc>
                  <a:txBody>
                    <a:bodyPr/>
                    <a:lstStyle/>
                    <a:p>
                      <a:r>
                        <a:rPr lang="en-US" dirty="0"/>
                        <a:t>Projects</a:t>
                      </a:r>
                    </a:p>
                  </a:txBody>
                  <a:tcPr/>
                </a:tc>
                <a:extLst>
                  <a:ext uri="{0D108BD9-81ED-4DB2-BD59-A6C34878D82A}">
                    <a16:rowId xmlns:a16="http://schemas.microsoft.com/office/drawing/2014/main" val="10000"/>
                  </a:ext>
                </a:extLst>
              </a:tr>
              <a:tr h="370840">
                <a:tc>
                  <a:txBody>
                    <a:bodyPr/>
                    <a:lstStyle/>
                    <a:p>
                      <a:r>
                        <a:rPr lang="en-US" sz="1600" dirty="0"/>
                        <a:t>FY 1984</a:t>
                      </a:r>
                    </a:p>
                  </a:txBody>
                  <a:tcPr/>
                </a:tc>
                <a:tc>
                  <a:txBody>
                    <a:bodyPr/>
                    <a:lstStyle/>
                    <a:p>
                      <a:r>
                        <a:rPr lang="en-US" sz="1600" dirty="0"/>
                        <a:t>Provides services and resources for homeless/ runaway and/or sexually exploited youth to help them exit street life.</a:t>
                      </a:r>
                    </a:p>
                    <a:p>
                      <a:endParaRPr lang="en-US" sz="16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This program</a:t>
                      </a:r>
                      <a:r>
                        <a:rPr lang="en-US" sz="1600" baseline="0" dirty="0"/>
                        <a:t> targets four counties:  </a:t>
                      </a:r>
                      <a:r>
                        <a:rPr lang="en-US" sz="1600" dirty="0"/>
                        <a:t>San Francisco, Santa Clara, San Diego and Los Angeles.</a:t>
                      </a:r>
                    </a:p>
                  </a:txBody>
                  <a:tcPr/>
                </a:tc>
                <a:tc>
                  <a:txBody>
                    <a:bodyPr/>
                    <a:lstStyle/>
                    <a:p>
                      <a:r>
                        <a:rPr lang="en-US" sz="1600" dirty="0"/>
                        <a:t>$1</a:t>
                      </a:r>
                      <a:r>
                        <a:rPr lang="en-US" sz="1600" baseline="0" dirty="0"/>
                        <a:t> </a:t>
                      </a:r>
                      <a:r>
                        <a:rPr lang="en-US" sz="1600" dirty="0"/>
                        <a:t> million</a:t>
                      </a:r>
                      <a:br>
                        <a:rPr lang="en-US" sz="1600" dirty="0"/>
                      </a:br>
                      <a:endParaRPr lang="en-US" sz="1600" dirty="0"/>
                    </a:p>
                    <a:p>
                      <a:pPr marL="285750" indent="-285750">
                        <a:buFont typeface="Arial" panose="020B0604020202020204" pitchFamily="34" charset="0"/>
                        <a:buChar char="•"/>
                      </a:pPr>
                      <a:r>
                        <a:rPr lang="en-US" sz="1600" dirty="0"/>
                        <a:t>on-going</a:t>
                      </a:r>
                      <a:endParaRPr lang="en-US" sz="1600" baseline="0" dirty="0"/>
                    </a:p>
                    <a:p>
                      <a:pPr marL="285750" indent="-285750">
                        <a:buFont typeface="Arial" panose="020B0604020202020204" pitchFamily="34" charset="0"/>
                        <a:buChar char="•"/>
                      </a:pPr>
                      <a:r>
                        <a:rPr lang="en-US" sz="1600" dirty="0"/>
                        <a:t>state and federal funding</a:t>
                      </a:r>
                    </a:p>
                    <a:p>
                      <a:pPr marL="285750" indent="-285750">
                        <a:buFont typeface="Arial" panose="020B0604020202020204" pitchFamily="34" charset="0"/>
                        <a:buChar char="•"/>
                      </a:pPr>
                      <a:endParaRPr lang="en-US" sz="1600" dirty="0"/>
                    </a:p>
                    <a:p>
                      <a:pPr marL="0" indent="0">
                        <a:buFont typeface="Arial" panose="020B0604020202020204" pitchFamily="34" charset="0"/>
                        <a:buNone/>
                      </a:pPr>
                      <a:r>
                        <a:rPr lang="en-US" sz="1600" dirty="0"/>
                        <a:t>Performance</a:t>
                      </a:r>
                      <a:r>
                        <a:rPr lang="en-US" sz="1600" baseline="0" dirty="0"/>
                        <a:t> Period: </a:t>
                      </a:r>
                    </a:p>
                    <a:p>
                      <a:pPr marL="0" indent="0">
                        <a:buFont typeface="Arial" panose="020B0604020202020204" pitchFamily="34" charset="0"/>
                        <a:buNone/>
                      </a:pPr>
                      <a:r>
                        <a:rPr lang="en-US" sz="1600" dirty="0"/>
                        <a:t>7/1 – 6/30 </a:t>
                      </a:r>
                    </a:p>
                    <a:p>
                      <a:pPr marL="0" indent="0">
                        <a:buFont typeface="Arial" panose="020B0604020202020204" pitchFamily="34" charset="0"/>
                        <a:buNone/>
                      </a:pPr>
                      <a:r>
                        <a:rPr lang="en-US" sz="1600" dirty="0"/>
                        <a:t>each year</a:t>
                      </a:r>
                    </a:p>
                  </a:txBody>
                  <a:tcPr/>
                </a:tc>
                <a:tc>
                  <a:txBody>
                    <a:bodyPr/>
                    <a:lstStyle/>
                    <a:p>
                      <a:r>
                        <a:rPr lang="en-US" sz="1600" dirty="0"/>
                        <a:t>San Diego Youth Services</a:t>
                      </a:r>
                      <a:br>
                        <a:rPr lang="en-US" sz="1600" dirty="0"/>
                      </a:br>
                      <a:endParaRPr lang="en-US" sz="1600" dirty="0"/>
                    </a:p>
                    <a:p>
                      <a:pPr marL="0" indent="0">
                        <a:buFont typeface="Arial" panose="020B0604020202020204" pitchFamily="34" charset="0"/>
                        <a:buNone/>
                      </a:pPr>
                      <a:r>
                        <a:rPr lang="en-US" sz="1600" dirty="0"/>
                        <a:t>Bill Wilson</a:t>
                      </a:r>
                      <a:r>
                        <a:rPr lang="en-US" sz="1600" baseline="0" dirty="0"/>
                        <a:t> Center</a:t>
                      </a:r>
                    </a:p>
                    <a:p>
                      <a:pPr marL="285750" indent="-285750">
                        <a:buFont typeface="Arial" panose="020B0604020202020204" pitchFamily="34" charset="0"/>
                        <a:buChar char="•"/>
                      </a:pPr>
                      <a:endParaRPr lang="en-US" sz="1600" baseline="0" dirty="0"/>
                    </a:p>
                    <a:p>
                      <a:pPr marL="0" indent="0">
                        <a:buFont typeface="Arial" panose="020B0604020202020204" pitchFamily="34" charset="0"/>
                        <a:buNone/>
                      </a:pPr>
                      <a:r>
                        <a:rPr lang="en-US" sz="1600" baseline="0" dirty="0"/>
                        <a:t>Larkin Street Youth Services</a:t>
                      </a:r>
                      <a:br>
                        <a:rPr lang="en-US" sz="1600" baseline="0" dirty="0"/>
                      </a:br>
                      <a:endParaRPr lang="en-US" sz="1600" baseline="0" dirty="0"/>
                    </a:p>
                    <a:p>
                      <a:pPr marL="0" indent="0">
                        <a:buFont typeface="Arial" panose="020B0604020202020204" pitchFamily="34" charset="0"/>
                        <a:buNone/>
                      </a:pPr>
                      <a:r>
                        <a:rPr lang="en-US" sz="1600" baseline="0" dirty="0"/>
                        <a:t>Children’s Hospital of LA </a:t>
                      </a:r>
                      <a:endParaRPr lang="en-US" sz="1600"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normAutofit fontScale="90000"/>
          </a:bodyPr>
          <a:lstStyle/>
          <a:p>
            <a:r>
              <a:rPr lang="en-US" dirty="0"/>
              <a:t>Homeless Youth </a:t>
            </a:r>
            <a:br>
              <a:rPr lang="en-US" dirty="0"/>
            </a:br>
            <a:r>
              <a:rPr lang="en-US" dirty="0"/>
              <a:t>&amp; Exploitation (HX) Program</a:t>
            </a:r>
          </a:p>
        </p:txBody>
      </p:sp>
    </p:spTree>
    <p:extLst>
      <p:ext uri="{BB962C8B-B14F-4D97-AF65-F5344CB8AC3E}">
        <p14:creationId xmlns:p14="http://schemas.microsoft.com/office/powerpoint/2010/main" val="974886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29310"/>
              </p:ext>
            </p:extLst>
          </p:nvPr>
        </p:nvGraphicFramePr>
        <p:xfrm>
          <a:off x="871538" y="2674938"/>
          <a:ext cx="7281862" cy="316992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5681662">
                  <a:extLst>
                    <a:ext uri="{9D8B030D-6E8A-4147-A177-3AD203B41FA5}">
                      <a16:colId xmlns:a16="http://schemas.microsoft.com/office/drawing/2014/main" val="20001"/>
                    </a:ext>
                  </a:extLst>
                </a:gridCol>
              </a:tblGrid>
              <a:tr h="370840">
                <a:tc>
                  <a:txBody>
                    <a:bodyPr/>
                    <a:lstStyle/>
                    <a:p>
                      <a:r>
                        <a:rPr lang="en-US" dirty="0"/>
                        <a:t>Performance</a:t>
                      </a:r>
                      <a:r>
                        <a:rPr lang="en-US" baseline="0" dirty="0"/>
                        <a:t> Period</a:t>
                      </a:r>
                      <a:endParaRPr lang="en-US" dirty="0"/>
                    </a:p>
                  </a:txBody>
                  <a:tcPr/>
                </a:tc>
                <a:tc>
                  <a:txBody>
                    <a:bodyPr/>
                    <a:lstStyle/>
                    <a:p>
                      <a:r>
                        <a:rPr lang="en-US" dirty="0"/>
                        <a:t>Statistics</a:t>
                      </a:r>
                    </a:p>
                  </a:txBody>
                  <a:tcPr/>
                </a:tc>
                <a:extLst>
                  <a:ext uri="{0D108BD9-81ED-4DB2-BD59-A6C34878D82A}">
                    <a16:rowId xmlns:a16="http://schemas.microsoft.com/office/drawing/2014/main" val="10000"/>
                  </a:ext>
                </a:extLst>
              </a:tr>
              <a:tr h="370840">
                <a:tc>
                  <a:txBody>
                    <a:bodyPr/>
                    <a:lstStyle/>
                    <a:p>
                      <a:r>
                        <a:rPr lang="en-US" sz="1600" dirty="0"/>
                        <a:t>7/1/17-6/30/18</a:t>
                      </a:r>
                    </a:p>
                  </a:txBody>
                  <a:tcPr/>
                </a:tc>
                <a:tc>
                  <a:txBody>
                    <a:bodyPr/>
                    <a:lstStyle/>
                    <a:p>
                      <a:r>
                        <a:rPr lang="en-US" sz="1600" dirty="0"/>
                        <a:t>2,532 youth served:</a:t>
                      </a:r>
                    </a:p>
                    <a:p>
                      <a:pPr marL="285750" indent="-285750">
                        <a:buFont typeface="Arial" panose="020B0604020202020204" pitchFamily="34" charset="0"/>
                        <a:buChar char="•"/>
                      </a:pPr>
                      <a:r>
                        <a:rPr lang="en-US" sz="1600" dirty="0"/>
                        <a:t>73.5% between 18-24 years old</a:t>
                      </a:r>
                    </a:p>
                    <a:p>
                      <a:pPr marL="285750" indent="-285750">
                        <a:buFont typeface="Arial" panose="020B0604020202020204" pitchFamily="34" charset="0"/>
                        <a:buChar char="•"/>
                      </a:pPr>
                      <a:r>
                        <a:rPr lang="en-US" sz="1600" dirty="0"/>
                        <a:t>60%</a:t>
                      </a:r>
                      <a:r>
                        <a:rPr lang="en-US" sz="1600" baseline="0" dirty="0"/>
                        <a:t> male/40% female</a:t>
                      </a:r>
                    </a:p>
                    <a:p>
                      <a:pPr marL="285750" indent="-285750">
                        <a:buFont typeface="Arial" panose="020B0604020202020204" pitchFamily="34" charset="0"/>
                        <a:buChar char="•"/>
                      </a:pPr>
                      <a:r>
                        <a:rPr lang="en-US" sz="1600" dirty="0"/>
                        <a:t>Of youth that disclosed, 21% identified</a:t>
                      </a:r>
                      <a:r>
                        <a:rPr lang="en-US" sz="1600" baseline="0" dirty="0"/>
                        <a:t> as LGBTQ</a:t>
                      </a:r>
                    </a:p>
                    <a:p>
                      <a:pPr marL="0" indent="0">
                        <a:buFont typeface="Arial" panose="020B0604020202020204" pitchFamily="34" charset="0"/>
                        <a:buNone/>
                      </a:pPr>
                      <a:endParaRPr lang="en-US" sz="1600" baseline="0" dirty="0"/>
                    </a:p>
                    <a:p>
                      <a:pPr marL="0" indent="0">
                        <a:buFont typeface="Arial" panose="020B0604020202020204" pitchFamily="34" charset="0"/>
                        <a:buNone/>
                      </a:pPr>
                      <a:r>
                        <a:rPr lang="en-US" sz="1600" baseline="0" dirty="0"/>
                        <a:t>Services:</a:t>
                      </a:r>
                    </a:p>
                    <a:p>
                      <a:pPr marL="285750" indent="-285750">
                        <a:buFont typeface="Arial" panose="020B0604020202020204" pitchFamily="34" charset="0"/>
                        <a:buChar char="•"/>
                      </a:pPr>
                      <a:r>
                        <a:rPr lang="en-US" sz="1600" dirty="0"/>
                        <a:t>511 substance abuse/drug treatment sessions provided</a:t>
                      </a:r>
                    </a:p>
                    <a:p>
                      <a:pPr marL="285750" indent="-285750">
                        <a:buFont typeface="Arial" panose="020B0604020202020204" pitchFamily="34" charset="0"/>
                        <a:buChar char="•"/>
                      </a:pPr>
                      <a:r>
                        <a:rPr lang="en-US" sz="1600" dirty="0"/>
                        <a:t>23,861 independent living/skills trainings provided</a:t>
                      </a:r>
                    </a:p>
                    <a:p>
                      <a:pPr marL="285750" indent="-285750">
                        <a:buFont typeface="Arial" panose="020B0604020202020204" pitchFamily="34" charset="0"/>
                        <a:buChar char="•"/>
                      </a:pPr>
                      <a:r>
                        <a:rPr lang="en-US" sz="1600" dirty="0"/>
                        <a:t>760 youth</a:t>
                      </a:r>
                      <a:r>
                        <a:rPr lang="en-US" sz="1600" baseline="0" dirty="0"/>
                        <a:t> </a:t>
                      </a:r>
                      <a:r>
                        <a:rPr lang="en-US" sz="1600" dirty="0"/>
                        <a:t>provided stabilization</a:t>
                      </a:r>
                      <a:r>
                        <a:rPr lang="en-US" sz="1600" baseline="0" dirty="0"/>
                        <a:t> planning sessions</a:t>
                      </a:r>
                    </a:p>
                    <a:p>
                      <a:pPr marL="285750" indent="-285750">
                        <a:buFont typeface="Arial" panose="020B0604020202020204" pitchFamily="34" charset="0"/>
                        <a:buChar char="•"/>
                      </a:pPr>
                      <a:r>
                        <a:rPr lang="en-US" sz="1600" baseline="0" dirty="0"/>
                        <a:t>13,088 employment trainings provided</a:t>
                      </a:r>
                      <a:endParaRPr lang="en-US" sz="1600"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normAutofit fontScale="90000"/>
          </a:bodyPr>
          <a:lstStyle/>
          <a:p>
            <a:r>
              <a:rPr lang="en-US" dirty="0"/>
              <a:t>Homeless Youth </a:t>
            </a:r>
            <a:br>
              <a:rPr lang="en-US" dirty="0"/>
            </a:br>
            <a:r>
              <a:rPr lang="en-US" dirty="0"/>
              <a:t>&amp; Exploitation (HX) Statistics</a:t>
            </a:r>
          </a:p>
        </p:txBody>
      </p:sp>
    </p:spTree>
    <p:extLst>
      <p:ext uri="{BB962C8B-B14F-4D97-AF65-F5344CB8AC3E}">
        <p14:creationId xmlns:p14="http://schemas.microsoft.com/office/powerpoint/2010/main" val="2338547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25072825"/>
              </p:ext>
            </p:extLst>
          </p:nvPr>
        </p:nvGraphicFramePr>
        <p:xfrm>
          <a:off x="871538" y="2674938"/>
          <a:ext cx="7739062" cy="3931920"/>
        </p:xfrm>
        <a:graphic>
          <a:graphicData uri="http://schemas.openxmlformats.org/drawingml/2006/table">
            <a:tbl>
              <a:tblPr firstRow="1" bandRow="1">
                <a:tableStyleId>{5C22544A-7EE6-4342-B048-85BDC9FD1C3A}</a:tableStyleId>
              </a:tblPr>
              <a:tblGrid>
                <a:gridCol w="957262">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2819400">
                  <a:extLst>
                    <a:ext uri="{9D8B030D-6E8A-4147-A177-3AD203B41FA5}">
                      <a16:colId xmlns:a16="http://schemas.microsoft.com/office/drawing/2014/main" val="20003"/>
                    </a:ext>
                  </a:extLst>
                </a:gridCol>
              </a:tblGrid>
              <a:tr h="370840">
                <a:tc>
                  <a:txBody>
                    <a:bodyPr/>
                    <a:lstStyle/>
                    <a:p>
                      <a:r>
                        <a:rPr lang="en-US" dirty="0"/>
                        <a:t>Year Started</a:t>
                      </a:r>
                    </a:p>
                  </a:txBody>
                  <a:tcPr/>
                </a:tc>
                <a:tc>
                  <a:txBody>
                    <a:bodyPr/>
                    <a:lstStyle/>
                    <a:p>
                      <a:r>
                        <a:rPr lang="en-US" dirty="0"/>
                        <a:t>Purpose</a:t>
                      </a:r>
                    </a:p>
                  </a:txBody>
                  <a:tcPr/>
                </a:tc>
                <a:tc>
                  <a:txBody>
                    <a:bodyPr/>
                    <a:lstStyle/>
                    <a:p>
                      <a:r>
                        <a:rPr lang="en-US" dirty="0"/>
                        <a:t>Funds/</a:t>
                      </a:r>
                    </a:p>
                    <a:p>
                      <a:r>
                        <a:rPr lang="en-US" dirty="0"/>
                        <a:t>Performance Period</a:t>
                      </a:r>
                    </a:p>
                  </a:txBody>
                  <a:tcPr/>
                </a:tc>
                <a:tc>
                  <a:txBody>
                    <a:bodyPr/>
                    <a:lstStyle/>
                    <a:p>
                      <a:r>
                        <a:rPr lang="en-US" dirty="0"/>
                        <a:t>Project</a:t>
                      </a:r>
                    </a:p>
                  </a:txBody>
                  <a:tcPr/>
                </a:tc>
                <a:extLst>
                  <a:ext uri="{0D108BD9-81ED-4DB2-BD59-A6C34878D82A}">
                    <a16:rowId xmlns:a16="http://schemas.microsoft.com/office/drawing/2014/main" val="10000"/>
                  </a:ext>
                </a:extLst>
              </a:tr>
              <a:tr h="370840">
                <a:tc>
                  <a:txBody>
                    <a:bodyPr/>
                    <a:lstStyle/>
                    <a:p>
                      <a:r>
                        <a:rPr lang="en-US" sz="1600" dirty="0"/>
                        <a:t>FY 1986</a:t>
                      </a:r>
                    </a:p>
                  </a:txBody>
                  <a:tcPr/>
                </a:tc>
                <a:tc>
                  <a:txBody>
                    <a:bodyPr/>
                    <a:lstStyle/>
                    <a:p>
                      <a:pPr fontAlgn="base" hangingPunct="0"/>
                      <a:r>
                        <a:rPr lang="en-US" sz="1600" b="0" kern="1200" dirty="0">
                          <a:solidFill>
                            <a:schemeClr val="dk1"/>
                          </a:solidFill>
                          <a:effectLst/>
                          <a:latin typeface="+mn-lt"/>
                          <a:ea typeface="+mn-ea"/>
                          <a:cs typeface="+mn-cs"/>
                        </a:rPr>
                        <a:t>Provides a non-threatening, toll-free hotline to connect youth in need of services to appropriate service agencies.</a:t>
                      </a:r>
                      <a:br>
                        <a:rPr lang="en-US" sz="1600" b="0" kern="1200" dirty="0">
                          <a:solidFill>
                            <a:schemeClr val="dk1"/>
                          </a:solidFill>
                          <a:effectLst/>
                          <a:latin typeface="+mn-lt"/>
                          <a:ea typeface="+mn-ea"/>
                          <a:cs typeface="+mn-cs"/>
                        </a:rPr>
                      </a:br>
                      <a:br>
                        <a:rPr lang="en-US" sz="1600" b="0" kern="1200" dirty="0">
                          <a:solidFill>
                            <a:schemeClr val="dk1"/>
                          </a:solidFill>
                          <a:effectLst/>
                          <a:latin typeface="+mn-lt"/>
                          <a:ea typeface="+mn-ea"/>
                          <a:cs typeface="+mn-cs"/>
                        </a:rPr>
                      </a:br>
                      <a:r>
                        <a:rPr lang="en-US" sz="1600" b="0" kern="1200" dirty="0">
                          <a:solidFill>
                            <a:schemeClr val="dk1"/>
                          </a:solidFill>
                          <a:effectLst/>
                          <a:latin typeface="+mn-lt"/>
                          <a:ea typeface="+mn-ea"/>
                          <a:cs typeface="+mn-cs"/>
                        </a:rPr>
                        <a:t>The referral network can be accessed by youth and their families from anywhere in the state.</a:t>
                      </a:r>
                    </a:p>
                  </a:txBody>
                  <a:tcPr/>
                </a:tc>
                <a:tc>
                  <a:txBody>
                    <a:bodyPr/>
                    <a:lstStyle/>
                    <a:p>
                      <a:r>
                        <a:rPr lang="en-US" sz="1600" dirty="0"/>
                        <a:t>$600</a:t>
                      </a:r>
                      <a:r>
                        <a:rPr lang="en-US" sz="1600" baseline="0" dirty="0"/>
                        <a:t>,000</a:t>
                      </a:r>
                      <a:br>
                        <a:rPr lang="en-US" sz="1600" dirty="0"/>
                      </a:br>
                      <a:endParaRPr lang="en-US" sz="1600" dirty="0"/>
                    </a:p>
                    <a:p>
                      <a:pPr marL="285750" indent="-285750">
                        <a:buFont typeface="Arial" panose="020B0604020202020204" pitchFamily="34" charset="0"/>
                        <a:buChar char="•"/>
                      </a:pPr>
                      <a:r>
                        <a:rPr lang="en-US" sz="1600" dirty="0"/>
                        <a:t>on-going</a:t>
                      </a:r>
                      <a:br>
                        <a:rPr lang="en-US" sz="1600" dirty="0"/>
                      </a:br>
                      <a:endParaRPr lang="en-US" sz="1600" baseline="0" dirty="0"/>
                    </a:p>
                    <a:p>
                      <a:pPr marL="285750" indent="-285750">
                        <a:buFont typeface="Arial" panose="020B0604020202020204" pitchFamily="34" charset="0"/>
                        <a:buChar char="•"/>
                      </a:pPr>
                      <a:r>
                        <a:rPr lang="en-US" sz="1600" dirty="0"/>
                        <a:t>state and federal funding</a:t>
                      </a:r>
                    </a:p>
                    <a:p>
                      <a:pPr marL="285750" indent="-285750">
                        <a:buFont typeface="Arial" panose="020B0604020202020204" pitchFamily="34" charset="0"/>
                        <a:buChar char="•"/>
                      </a:pPr>
                      <a:endParaRPr lang="en-US" sz="1600" dirty="0"/>
                    </a:p>
                    <a:p>
                      <a:pPr marL="0" indent="0">
                        <a:buFont typeface="Arial" panose="020B0604020202020204" pitchFamily="34" charset="0"/>
                        <a:buNone/>
                      </a:pPr>
                      <a:r>
                        <a:rPr lang="en-US" sz="1600" dirty="0"/>
                        <a:t>Performance Period:</a:t>
                      </a:r>
                    </a:p>
                    <a:p>
                      <a:pPr marL="0" indent="0">
                        <a:buFont typeface="Arial" panose="020B0604020202020204" pitchFamily="34" charset="0"/>
                        <a:buNone/>
                      </a:pPr>
                      <a:r>
                        <a:rPr lang="en-US" sz="1600" dirty="0"/>
                        <a:t>10/1 – 9/30 </a:t>
                      </a:r>
                    </a:p>
                    <a:p>
                      <a:pPr marL="0" indent="0">
                        <a:buFont typeface="Arial" panose="020B0604020202020204" pitchFamily="34" charset="0"/>
                        <a:buNone/>
                      </a:pPr>
                      <a:r>
                        <a:rPr lang="en-US" sz="1600" dirty="0"/>
                        <a:t>each year</a:t>
                      </a:r>
                    </a:p>
                  </a:txBody>
                  <a:tcPr/>
                </a:tc>
                <a:tc>
                  <a:txBody>
                    <a:bodyPr/>
                    <a:lstStyle/>
                    <a:p>
                      <a:r>
                        <a:rPr lang="en-US" sz="1600" dirty="0"/>
                        <a:t>California Coalition for</a:t>
                      </a:r>
                      <a:r>
                        <a:rPr lang="en-US" sz="1600" baseline="0" dirty="0"/>
                        <a:t> </a:t>
                      </a:r>
                      <a:r>
                        <a:rPr lang="en-US" sz="1600" dirty="0"/>
                        <a:t>Youth</a:t>
                      </a:r>
                    </a:p>
                    <a:p>
                      <a:endParaRPr lang="en-US" sz="1600"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normAutofit fontScale="90000"/>
          </a:bodyPr>
          <a:lstStyle/>
          <a:p>
            <a:r>
              <a:rPr lang="en-US" dirty="0"/>
              <a:t>Youth Emergency Telephone </a:t>
            </a:r>
            <a:br>
              <a:rPr lang="en-US" dirty="0"/>
            </a:br>
            <a:r>
              <a:rPr lang="en-US" dirty="0"/>
              <a:t>Referral Network (YT) Program</a:t>
            </a:r>
          </a:p>
        </p:txBody>
      </p:sp>
    </p:spTree>
    <p:extLst>
      <p:ext uri="{BB962C8B-B14F-4D97-AF65-F5344CB8AC3E}">
        <p14:creationId xmlns:p14="http://schemas.microsoft.com/office/powerpoint/2010/main" val="985818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36203542"/>
              </p:ext>
            </p:extLst>
          </p:nvPr>
        </p:nvGraphicFramePr>
        <p:xfrm>
          <a:off x="871538" y="2674938"/>
          <a:ext cx="7586662" cy="268224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5986462">
                  <a:extLst>
                    <a:ext uri="{9D8B030D-6E8A-4147-A177-3AD203B41FA5}">
                      <a16:colId xmlns:a16="http://schemas.microsoft.com/office/drawing/2014/main" val="20001"/>
                    </a:ext>
                  </a:extLst>
                </a:gridCol>
              </a:tblGrid>
              <a:tr h="370840">
                <a:tc>
                  <a:txBody>
                    <a:bodyPr/>
                    <a:lstStyle/>
                    <a:p>
                      <a:r>
                        <a:rPr lang="en-US" dirty="0"/>
                        <a:t>Performance</a:t>
                      </a:r>
                      <a:r>
                        <a:rPr lang="en-US" baseline="0" dirty="0"/>
                        <a:t> Period</a:t>
                      </a:r>
                      <a:endParaRPr lang="en-US" dirty="0"/>
                    </a:p>
                  </a:txBody>
                  <a:tcPr/>
                </a:tc>
                <a:tc>
                  <a:txBody>
                    <a:bodyPr/>
                    <a:lstStyle/>
                    <a:p>
                      <a:r>
                        <a:rPr lang="en-US" dirty="0"/>
                        <a:t>Statistics</a:t>
                      </a:r>
                    </a:p>
                  </a:txBody>
                  <a:tcPr/>
                </a:tc>
                <a:extLst>
                  <a:ext uri="{0D108BD9-81ED-4DB2-BD59-A6C34878D82A}">
                    <a16:rowId xmlns:a16="http://schemas.microsoft.com/office/drawing/2014/main" val="10000"/>
                  </a:ext>
                </a:extLst>
              </a:tr>
              <a:tr h="370840">
                <a:tc>
                  <a:txBody>
                    <a:bodyPr/>
                    <a:lstStyle/>
                    <a:p>
                      <a:r>
                        <a:rPr lang="en-US" sz="1600" dirty="0"/>
                        <a:t>7/1/16-6/30/17</a:t>
                      </a:r>
                    </a:p>
                  </a:txBody>
                  <a:tcPr/>
                </a:tc>
                <a:tc>
                  <a:txBody>
                    <a:bodyPr/>
                    <a:lstStyle/>
                    <a:p>
                      <a:r>
                        <a:rPr lang="en-US" sz="1600" dirty="0"/>
                        <a:t>17,432</a:t>
                      </a:r>
                      <a:r>
                        <a:rPr lang="en-US" sz="1600" baseline="0" dirty="0"/>
                        <a:t> number of youth emergency telephone hotline calls</a:t>
                      </a:r>
                    </a:p>
                    <a:p>
                      <a:endParaRPr lang="en-US" sz="1600" baseline="0" dirty="0"/>
                    </a:p>
                    <a:p>
                      <a:r>
                        <a:rPr lang="en-US" sz="1600" baseline="0" dirty="0"/>
                        <a:t>657 number of referrals to appropriate services, including shelter, meals, clothing, counseling, and other services necessary for the well-being of the youth callers</a:t>
                      </a:r>
                    </a:p>
                    <a:p>
                      <a:endParaRPr lang="en-US" sz="1600" baseline="0" dirty="0"/>
                    </a:p>
                    <a:p>
                      <a:r>
                        <a:rPr lang="en-US" sz="1600" baseline="0" dirty="0"/>
                        <a:t>6,965 number of crisis counseling sessions provided by trained volunteers/paid staff</a:t>
                      </a:r>
                      <a:endParaRPr lang="en-US" sz="1600"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normAutofit fontScale="90000"/>
          </a:bodyPr>
          <a:lstStyle/>
          <a:p>
            <a:r>
              <a:rPr lang="en-US" dirty="0"/>
              <a:t>Youth Emergency Telephone </a:t>
            </a:r>
            <a:br>
              <a:rPr lang="en-US" dirty="0"/>
            </a:br>
            <a:r>
              <a:rPr lang="en-US" dirty="0"/>
              <a:t>Referral Network (YT) Statistics</a:t>
            </a:r>
          </a:p>
        </p:txBody>
      </p:sp>
    </p:spTree>
    <p:extLst>
      <p:ext uri="{BB962C8B-B14F-4D97-AF65-F5344CB8AC3E}">
        <p14:creationId xmlns:p14="http://schemas.microsoft.com/office/powerpoint/2010/main" val="4078722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43360056"/>
              </p:ext>
            </p:extLst>
          </p:nvPr>
        </p:nvGraphicFramePr>
        <p:xfrm>
          <a:off x="871538" y="2674938"/>
          <a:ext cx="7815262" cy="3688080"/>
        </p:xfrm>
        <a:graphic>
          <a:graphicData uri="http://schemas.openxmlformats.org/drawingml/2006/table">
            <a:tbl>
              <a:tblPr firstRow="1" bandRow="1">
                <a:tableStyleId>{5C22544A-7EE6-4342-B048-85BDC9FD1C3A}</a:tableStyleId>
              </a:tblPr>
              <a:tblGrid>
                <a:gridCol w="957262">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2819400">
                  <a:extLst>
                    <a:ext uri="{9D8B030D-6E8A-4147-A177-3AD203B41FA5}">
                      <a16:colId xmlns:a16="http://schemas.microsoft.com/office/drawing/2014/main" val="20003"/>
                    </a:ext>
                  </a:extLst>
                </a:gridCol>
              </a:tblGrid>
              <a:tr h="370840">
                <a:tc>
                  <a:txBody>
                    <a:bodyPr/>
                    <a:lstStyle/>
                    <a:p>
                      <a:r>
                        <a:rPr lang="en-US" dirty="0"/>
                        <a:t>Year Started</a:t>
                      </a:r>
                    </a:p>
                  </a:txBody>
                  <a:tcPr/>
                </a:tc>
                <a:tc>
                  <a:txBody>
                    <a:bodyPr/>
                    <a:lstStyle/>
                    <a:p>
                      <a:r>
                        <a:rPr lang="en-US" dirty="0"/>
                        <a:t>Purpose</a:t>
                      </a:r>
                    </a:p>
                  </a:txBody>
                  <a:tcPr/>
                </a:tc>
                <a:tc>
                  <a:txBody>
                    <a:bodyPr/>
                    <a:lstStyle/>
                    <a:p>
                      <a:r>
                        <a:rPr lang="en-US" dirty="0"/>
                        <a:t>Funds/</a:t>
                      </a:r>
                    </a:p>
                    <a:p>
                      <a:r>
                        <a:rPr lang="en-US" dirty="0"/>
                        <a:t>Performance Period</a:t>
                      </a:r>
                    </a:p>
                  </a:txBody>
                  <a:tcPr/>
                </a:tc>
                <a:tc>
                  <a:txBody>
                    <a:bodyPr/>
                    <a:lstStyle/>
                    <a:p>
                      <a:r>
                        <a:rPr lang="en-US" dirty="0"/>
                        <a:t>Projects</a:t>
                      </a:r>
                    </a:p>
                  </a:txBody>
                  <a:tcPr/>
                </a:tc>
                <a:extLst>
                  <a:ext uri="{0D108BD9-81ED-4DB2-BD59-A6C34878D82A}">
                    <a16:rowId xmlns:a16="http://schemas.microsoft.com/office/drawing/2014/main" val="10000"/>
                  </a:ext>
                </a:extLst>
              </a:tr>
              <a:tr h="370840">
                <a:tc>
                  <a:txBody>
                    <a:bodyPr/>
                    <a:lstStyle/>
                    <a:p>
                      <a:r>
                        <a:rPr lang="en-US" sz="1600" dirty="0"/>
                        <a:t>FY 2016</a:t>
                      </a:r>
                    </a:p>
                  </a:txBody>
                  <a:tcPr/>
                </a:tc>
                <a:tc>
                  <a:txBody>
                    <a:bodyPr/>
                    <a:lstStyle/>
                    <a:p>
                      <a:r>
                        <a:rPr lang="en-US" sz="1600" dirty="0"/>
                        <a:t>One-time</a:t>
                      </a:r>
                      <a:r>
                        <a:rPr lang="en-US" sz="1600" baseline="0" dirty="0"/>
                        <a:t> </a:t>
                      </a:r>
                      <a:r>
                        <a:rPr lang="en-US" sz="1600" dirty="0"/>
                        <a:t>program that provides services and resources for homeless/runaway youth to help them exit street life. </a:t>
                      </a:r>
                      <a:br>
                        <a:rPr lang="en-US" sz="1600" dirty="0"/>
                      </a:br>
                      <a:endParaRPr lang="en-US" sz="1600" dirty="0"/>
                    </a:p>
                    <a:p>
                      <a:r>
                        <a:rPr lang="en-US" sz="1600" dirty="0"/>
                        <a:t>This program targets four counties: El Dorado, Fresno, Orange and San Bernardino</a:t>
                      </a:r>
                    </a:p>
                  </a:txBody>
                  <a:tcPr/>
                </a:tc>
                <a:tc>
                  <a:txBody>
                    <a:bodyPr/>
                    <a:lstStyle/>
                    <a:p>
                      <a:r>
                        <a:rPr lang="en-US" sz="1600" dirty="0"/>
                        <a:t>$10 million </a:t>
                      </a:r>
                      <a:br>
                        <a:rPr lang="en-US" sz="1600" dirty="0"/>
                      </a:br>
                      <a:endParaRPr lang="en-US" sz="1600" dirty="0"/>
                    </a:p>
                    <a:p>
                      <a:pPr marL="285750" indent="-285750">
                        <a:buFont typeface="Arial" panose="020B0604020202020204" pitchFamily="34" charset="0"/>
                        <a:buChar char="•"/>
                      </a:pPr>
                      <a:r>
                        <a:rPr lang="en-US" sz="1600" dirty="0"/>
                        <a:t>one-time</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baseline="0" dirty="0"/>
                        <a:t>state funding</a:t>
                      </a:r>
                    </a:p>
                    <a:p>
                      <a:pPr marL="0" indent="0">
                        <a:buFont typeface="Arial" panose="020B0604020202020204" pitchFamily="34" charset="0"/>
                        <a:buNone/>
                      </a:pPr>
                      <a:endParaRPr lang="en-US" sz="1600" baseline="0" dirty="0"/>
                    </a:p>
                    <a:p>
                      <a:pPr marL="0" indent="0">
                        <a:buFont typeface="Arial" panose="020B0604020202020204" pitchFamily="34" charset="0"/>
                        <a:buNone/>
                      </a:pPr>
                      <a:r>
                        <a:rPr lang="en-US" sz="1600" baseline="0" dirty="0"/>
                        <a:t>Performance Period:</a:t>
                      </a:r>
                    </a:p>
                    <a:p>
                      <a:pPr marL="0" indent="0">
                        <a:buFont typeface="Arial" panose="020B0604020202020204" pitchFamily="34" charset="0"/>
                        <a:buNone/>
                      </a:pPr>
                      <a:r>
                        <a:rPr lang="en-US" sz="1600" baseline="0" dirty="0"/>
                        <a:t>4/1/17 - 3/31/22</a:t>
                      </a:r>
                      <a:endParaRPr lang="en-US" sz="1600" dirty="0"/>
                    </a:p>
                  </a:txBody>
                  <a:tcPr/>
                </a:tc>
                <a:tc>
                  <a:txBody>
                    <a:bodyPr/>
                    <a:lstStyle/>
                    <a:p>
                      <a:r>
                        <a:rPr lang="en-US" sz="1600" dirty="0"/>
                        <a:t>New Morning</a:t>
                      </a:r>
                      <a:r>
                        <a:rPr lang="en-US" sz="1600" baseline="0" dirty="0"/>
                        <a:t> Youth &amp; Family Services</a:t>
                      </a:r>
                    </a:p>
                    <a:p>
                      <a:endParaRPr lang="en-US" sz="1600" baseline="0" dirty="0"/>
                    </a:p>
                    <a:p>
                      <a:r>
                        <a:rPr lang="en-US" sz="1600" baseline="0" dirty="0"/>
                        <a:t>Fresno County EOC</a:t>
                      </a:r>
                    </a:p>
                    <a:p>
                      <a:pPr marL="0" indent="0">
                        <a:buFont typeface="Arial" panose="020B0604020202020204" pitchFamily="34" charset="0"/>
                        <a:buNone/>
                      </a:pPr>
                      <a:endParaRPr lang="en-US" sz="1600" baseline="0" dirty="0"/>
                    </a:p>
                    <a:p>
                      <a:pPr marL="0" indent="0">
                        <a:buFont typeface="Arial" panose="020B0604020202020204" pitchFamily="34" charset="0"/>
                        <a:buNone/>
                      </a:pPr>
                      <a:r>
                        <a:rPr lang="en-US" sz="1600" baseline="0" dirty="0"/>
                        <a:t>Orangewood Foundation</a:t>
                      </a:r>
                      <a:br>
                        <a:rPr lang="en-US" sz="1600" baseline="0" dirty="0"/>
                      </a:br>
                      <a:endParaRPr lang="en-US" sz="1600" baseline="0" dirty="0"/>
                    </a:p>
                    <a:p>
                      <a:pPr marL="0" indent="0">
                        <a:buFont typeface="Arial" panose="020B0604020202020204" pitchFamily="34" charset="0"/>
                        <a:buNone/>
                      </a:pPr>
                      <a:r>
                        <a:rPr lang="en-US" sz="1600" baseline="0" dirty="0"/>
                        <a:t>Family Assistance Program</a:t>
                      </a:r>
                      <a:endParaRPr lang="en-US" sz="1600"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normAutofit fontScale="90000"/>
          </a:bodyPr>
          <a:lstStyle/>
          <a:p>
            <a:r>
              <a:rPr lang="en-US" dirty="0"/>
              <a:t>Homeless Youth Emergency </a:t>
            </a:r>
            <a:br>
              <a:rPr lang="en-US" dirty="0"/>
            </a:br>
            <a:r>
              <a:rPr lang="en-US" dirty="0"/>
              <a:t>Services Pilot (HY) Program</a:t>
            </a:r>
          </a:p>
        </p:txBody>
      </p:sp>
    </p:spTree>
    <p:extLst>
      <p:ext uri="{BB962C8B-B14F-4D97-AF65-F5344CB8AC3E}">
        <p14:creationId xmlns:p14="http://schemas.microsoft.com/office/powerpoint/2010/main" val="2473717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68052292"/>
              </p:ext>
            </p:extLst>
          </p:nvPr>
        </p:nvGraphicFramePr>
        <p:xfrm>
          <a:off x="871538" y="2674938"/>
          <a:ext cx="7358062" cy="316992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5757862">
                  <a:extLst>
                    <a:ext uri="{9D8B030D-6E8A-4147-A177-3AD203B41FA5}">
                      <a16:colId xmlns:a16="http://schemas.microsoft.com/office/drawing/2014/main" val="20001"/>
                    </a:ext>
                  </a:extLst>
                </a:gridCol>
              </a:tblGrid>
              <a:tr h="370840">
                <a:tc>
                  <a:txBody>
                    <a:bodyPr/>
                    <a:lstStyle/>
                    <a:p>
                      <a:r>
                        <a:rPr lang="en-US" dirty="0"/>
                        <a:t>Performance</a:t>
                      </a:r>
                      <a:r>
                        <a:rPr lang="en-US" baseline="0" dirty="0"/>
                        <a:t> Period</a:t>
                      </a:r>
                      <a:endParaRPr lang="en-US" dirty="0"/>
                    </a:p>
                  </a:txBody>
                  <a:tcPr/>
                </a:tc>
                <a:tc>
                  <a:txBody>
                    <a:bodyPr/>
                    <a:lstStyle/>
                    <a:p>
                      <a:r>
                        <a:rPr lang="en-US" dirty="0"/>
                        <a:t>Statistics</a:t>
                      </a:r>
                    </a:p>
                  </a:txBody>
                  <a:tcPr/>
                </a:tc>
                <a:extLst>
                  <a:ext uri="{0D108BD9-81ED-4DB2-BD59-A6C34878D82A}">
                    <a16:rowId xmlns:a16="http://schemas.microsoft.com/office/drawing/2014/main" val="10000"/>
                  </a:ext>
                </a:extLst>
              </a:tr>
              <a:tr h="370840">
                <a:tc>
                  <a:txBody>
                    <a:bodyPr/>
                    <a:lstStyle/>
                    <a:p>
                      <a:r>
                        <a:rPr lang="en-US" sz="1600" dirty="0"/>
                        <a:t>4/1/17-3/31/18</a:t>
                      </a:r>
                    </a:p>
                  </a:txBody>
                  <a:tcPr/>
                </a:tc>
                <a:tc>
                  <a:txBody>
                    <a:bodyPr/>
                    <a:lstStyle/>
                    <a:p>
                      <a:r>
                        <a:rPr lang="en-US" sz="1600" dirty="0"/>
                        <a:t>1,326 youth served:</a:t>
                      </a:r>
                    </a:p>
                    <a:p>
                      <a:pPr marL="285750" indent="-285750">
                        <a:buFont typeface="Arial" panose="020B0604020202020204" pitchFamily="34" charset="0"/>
                        <a:buChar char="•"/>
                      </a:pPr>
                      <a:r>
                        <a:rPr lang="en-US" sz="1600" dirty="0"/>
                        <a:t>51.1% between 18-24 years old</a:t>
                      </a:r>
                    </a:p>
                    <a:p>
                      <a:pPr marL="285750" indent="-285750">
                        <a:buFont typeface="Arial" panose="020B0604020202020204" pitchFamily="34" charset="0"/>
                        <a:buChar char="•"/>
                      </a:pPr>
                      <a:r>
                        <a:rPr lang="en-US" sz="1600" dirty="0"/>
                        <a:t>45%</a:t>
                      </a:r>
                      <a:r>
                        <a:rPr lang="en-US" sz="1600" baseline="0" dirty="0"/>
                        <a:t> male/55% female</a:t>
                      </a:r>
                    </a:p>
                    <a:p>
                      <a:pPr marL="285750" indent="-285750">
                        <a:buFont typeface="Arial" panose="020B0604020202020204" pitchFamily="34" charset="0"/>
                        <a:buChar char="•"/>
                      </a:pPr>
                      <a:r>
                        <a:rPr lang="en-US" sz="1600" dirty="0"/>
                        <a:t>Of youth that disclosed, 12.7% identified</a:t>
                      </a:r>
                      <a:r>
                        <a:rPr lang="en-US" sz="1600" baseline="0" dirty="0"/>
                        <a:t> as LGBTQ</a:t>
                      </a:r>
                    </a:p>
                    <a:p>
                      <a:pPr marL="0" indent="0">
                        <a:buFont typeface="Arial" panose="020B0604020202020204" pitchFamily="34" charset="0"/>
                        <a:buNone/>
                      </a:pPr>
                      <a:endParaRPr lang="en-US" sz="1600" baseline="0" dirty="0"/>
                    </a:p>
                    <a:p>
                      <a:pPr marL="0" indent="0">
                        <a:buFont typeface="Arial" panose="020B0604020202020204" pitchFamily="34" charset="0"/>
                        <a:buNone/>
                      </a:pPr>
                      <a:r>
                        <a:rPr lang="en-US" sz="1600" baseline="0" dirty="0"/>
                        <a:t>Services:</a:t>
                      </a:r>
                    </a:p>
                    <a:p>
                      <a:pPr marL="285750" indent="-285750">
                        <a:buFont typeface="Arial" panose="020B0604020202020204" pitchFamily="34" charset="0"/>
                        <a:buChar char="•"/>
                      </a:pPr>
                      <a:r>
                        <a:rPr lang="en-US" sz="1600" dirty="0"/>
                        <a:t>88 substance abuse/drug treatment sessions provided</a:t>
                      </a:r>
                    </a:p>
                    <a:p>
                      <a:pPr marL="285750" indent="-285750">
                        <a:buFont typeface="Arial" panose="020B0604020202020204" pitchFamily="34" charset="0"/>
                        <a:buChar char="•"/>
                      </a:pPr>
                      <a:r>
                        <a:rPr lang="en-US" sz="1600" dirty="0"/>
                        <a:t>663 independent living/skills trainings provided</a:t>
                      </a:r>
                    </a:p>
                    <a:p>
                      <a:pPr marL="285750" indent="-285750">
                        <a:buFont typeface="Arial" panose="020B0604020202020204" pitchFamily="34" charset="0"/>
                        <a:buChar char="•"/>
                      </a:pPr>
                      <a:r>
                        <a:rPr lang="en-US" sz="1600" dirty="0"/>
                        <a:t>1,247</a:t>
                      </a:r>
                      <a:r>
                        <a:rPr lang="en-US" sz="1600" baseline="0" dirty="0"/>
                        <a:t> stabilization planning sessions provided</a:t>
                      </a:r>
                    </a:p>
                    <a:p>
                      <a:pPr marL="285750" indent="-285750">
                        <a:buFont typeface="Arial" panose="020B0604020202020204" pitchFamily="34" charset="0"/>
                        <a:buChar char="•"/>
                      </a:pPr>
                      <a:r>
                        <a:rPr lang="en-US" sz="1600" baseline="0" dirty="0"/>
                        <a:t>302 employment trainings provided</a:t>
                      </a:r>
                      <a:endParaRPr lang="en-US" sz="1600"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normAutofit fontScale="90000"/>
          </a:bodyPr>
          <a:lstStyle/>
          <a:p>
            <a:r>
              <a:rPr lang="en-US" dirty="0"/>
              <a:t>Homeless Youth Emergency </a:t>
            </a:r>
            <a:br>
              <a:rPr lang="en-US" dirty="0"/>
            </a:br>
            <a:r>
              <a:rPr lang="en-US" dirty="0"/>
              <a:t>Services Pilot (HY) Statistics</a:t>
            </a:r>
          </a:p>
        </p:txBody>
      </p:sp>
    </p:spTree>
    <p:extLst>
      <p:ext uri="{BB962C8B-B14F-4D97-AF65-F5344CB8AC3E}">
        <p14:creationId xmlns:p14="http://schemas.microsoft.com/office/powerpoint/2010/main" val="39949788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649</TotalTime>
  <Words>849</Words>
  <Application>Microsoft Office PowerPoint</Application>
  <PresentationFormat>On-screen Show (4:3)</PresentationFormat>
  <Paragraphs>207</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Candara</vt:lpstr>
      <vt:lpstr>Symbol</vt:lpstr>
      <vt:lpstr>Waveform</vt:lpstr>
      <vt:lpstr>Homeless/At-Risk  Youth Programs</vt:lpstr>
      <vt:lpstr>Office of Grants Management (OGM) </vt:lpstr>
      <vt:lpstr>Human Trafficking &amp;  Children’s Division</vt:lpstr>
      <vt:lpstr>Homeless Youth  &amp; Exploitation (HX) Program</vt:lpstr>
      <vt:lpstr>Homeless Youth  &amp; Exploitation (HX) Statistics</vt:lpstr>
      <vt:lpstr>Youth Emergency Telephone  Referral Network (YT) Program</vt:lpstr>
      <vt:lpstr>Youth Emergency Telephone  Referral Network (YT) Statistics</vt:lpstr>
      <vt:lpstr>Homeless Youth Emergency  Services Pilot (HY) Program</vt:lpstr>
      <vt:lpstr>Homeless Youth Emergency  Services Pilot (HY) Statistics</vt:lpstr>
      <vt:lpstr>Homeless Youth Emergency Services and Housing (YE) Program</vt:lpstr>
      <vt:lpstr>Homeless Youth Emergency Services and Housing (YE) Statistics</vt:lpstr>
      <vt:lpstr>Homeless Youth Innovative  Services (HI) Program</vt:lpstr>
      <vt:lpstr>Homeless Youth Innovative  Services (HI) Program</vt:lpstr>
      <vt:lpstr>Homeless Youth Innovative Services (HI) Program</vt:lpstr>
      <vt:lpstr>PowerPoint Presentation</vt:lpstr>
    </vt:vector>
  </TitlesOfParts>
  <Company>Cal Office of Emergency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Homeless Youth Programs</dc:title>
  <dc:creator>tullyw</dc:creator>
  <cp:lastModifiedBy>Vaughn, Ryan@DCA</cp:lastModifiedBy>
  <cp:revision>44</cp:revision>
  <cp:lastPrinted>2018-10-05T15:57:27Z</cp:lastPrinted>
  <dcterms:created xsi:type="dcterms:W3CDTF">2018-10-03T23:53:40Z</dcterms:created>
  <dcterms:modified xsi:type="dcterms:W3CDTF">2018-10-23T19:45:20Z</dcterms:modified>
</cp:coreProperties>
</file>