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7" r:id="rId5"/>
    <p:sldId id="257" r:id="rId6"/>
    <p:sldId id="265" r:id="rId7"/>
    <p:sldId id="266" r:id="rId8"/>
    <p:sldId id="264" r:id="rId9"/>
    <p:sldId id="258" r:id="rId10"/>
    <p:sldId id="261" r:id="rId11"/>
    <p:sldId id="262" r:id="rId12"/>
    <p:sldId id="263" r:id="rId1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E3751D-1773-4AF8-AA1F-80BBB9F1475A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735F95-A2CA-4B46-8B1E-8D9B32D2B4E6}">
      <dgm:prSet phldrT="[Text]"/>
      <dgm:spPr/>
      <dgm:t>
        <a:bodyPr/>
        <a:lstStyle/>
        <a:p>
          <a:r>
            <a:rPr lang="en-US" dirty="0"/>
            <a:t>$250M</a:t>
          </a:r>
        </a:p>
      </dgm:t>
    </dgm:pt>
    <dgm:pt modelId="{2561F898-131F-4ADB-921C-CD7AAAA26B55}" type="parTrans" cxnId="{780CDF99-2038-469A-846B-FD1C18631087}">
      <dgm:prSet/>
      <dgm:spPr/>
      <dgm:t>
        <a:bodyPr/>
        <a:lstStyle/>
        <a:p>
          <a:endParaRPr lang="en-US"/>
        </a:p>
      </dgm:t>
    </dgm:pt>
    <dgm:pt modelId="{726CCA4D-B52E-425A-8E3C-95F0A1372888}" type="sibTrans" cxnId="{780CDF99-2038-469A-846B-FD1C18631087}">
      <dgm:prSet/>
      <dgm:spPr/>
      <dgm:t>
        <a:bodyPr/>
        <a:lstStyle/>
        <a:p>
          <a:endParaRPr lang="en-US"/>
        </a:p>
      </dgm:t>
    </dgm:pt>
    <dgm:pt modelId="{995A9D16-4BBF-4341-A8A0-C7A93F99FBD1}">
      <dgm:prSet phldrT="[Text]"/>
      <dgm:spPr/>
      <dgm:t>
        <a:bodyPr/>
        <a:lstStyle/>
        <a:p>
          <a:r>
            <a:rPr lang="en-US" dirty="0"/>
            <a:t>Continuum of Care</a:t>
          </a:r>
        </a:p>
      </dgm:t>
    </dgm:pt>
    <dgm:pt modelId="{96F0C1F5-7E4F-4CEB-A19A-9623888A5DA4}" type="parTrans" cxnId="{60A8B117-DE7C-4393-ABDC-638D41A19669}">
      <dgm:prSet/>
      <dgm:spPr/>
      <dgm:t>
        <a:bodyPr/>
        <a:lstStyle/>
        <a:p>
          <a:endParaRPr lang="en-US"/>
        </a:p>
      </dgm:t>
    </dgm:pt>
    <dgm:pt modelId="{DBA5F872-71E0-4189-AB47-6FD3FE0DC76C}" type="sibTrans" cxnId="{60A8B117-DE7C-4393-ABDC-638D41A19669}">
      <dgm:prSet/>
      <dgm:spPr/>
      <dgm:t>
        <a:bodyPr/>
        <a:lstStyle/>
        <a:p>
          <a:endParaRPr lang="en-US"/>
        </a:p>
      </dgm:t>
    </dgm:pt>
    <dgm:pt modelId="{5960A9FA-3D09-4AD4-9F22-B06FC7B32E52}">
      <dgm:prSet phldrT="[Text]"/>
      <dgm:spPr/>
      <dgm:t>
        <a:bodyPr/>
        <a:lstStyle/>
        <a:p>
          <a:r>
            <a:rPr lang="en-US" dirty="0"/>
            <a:t>PIT Ranges</a:t>
          </a:r>
        </a:p>
      </dgm:t>
    </dgm:pt>
    <dgm:pt modelId="{548A73A8-3AA5-4305-BE8D-DB40E975A11E}" type="parTrans" cxnId="{71B38C15-9AE9-4564-9227-0818D06EF930}">
      <dgm:prSet/>
      <dgm:spPr/>
      <dgm:t>
        <a:bodyPr/>
        <a:lstStyle/>
        <a:p>
          <a:endParaRPr lang="en-US"/>
        </a:p>
      </dgm:t>
    </dgm:pt>
    <dgm:pt modelId="{D2F1D5DE-456B-46B9-8C81-CE51A59940B5}" type="sibTrans" cxnId="{71B38C15-9AE9-4564-9227-0818D06EF930}">
      <dgm:prSet/>
      <dgm:spPr/>
      <dgm:t>
        <a:bodyPr/>
        <a:lstStyle/>
        <a:p>
          <a:endParaRPr lang="en-US"/>
        </a:p>
      </dgm:t>
    </dgm:pt>
    <dgm:pt modelId="{1DFAEDAD-62C8-4508-8B7B-BEAEAB02336D}">
      <dgm:prSet phldrT="[Text]"/>
      <dgm:spPr/>
      <dgm:t>
        <a:bodyPr/>
        <a:lstStyle/>
        <a:p>
          <a:r>
            <a:rPr lang="en-US" dirty="0"/>
            <a:t>$100M</a:t>
          </a:r>
        </a:p>
      </dgm:t>
    </dgm:pt>
    <dgm:pt modelId="{1623E7AD-7351-4E70-9A73-7D63EB7E6ED8}" type="parTrans" cxnId="{B5A3014F-D18F-4B64-9E90-290EF1D7EFA0}">
      <dgm:prSet/>
      <dgm:spPr/>
      <dgm:t>
        <a:bodyPr/>
        <a:lstStyle/>
        <a:p>
          <a:endParaRPr lang="en-US"/>
        </a:p>
      </dgm:t>
    </dgm:pt>
    <dgm:pt modelId="{EB3ABE7B-0FCE-4234-ADB7-66A4AE4725F4}" type="sibTrans" cxnId="{B5A3014F-D18F-4B64-9E90-290EF1D7EFA0}">
      <dgm:prSet/>
      <dgm:spPr/>
      <dgm:t>
        <a:bodyPr/>
        <a:lstStyle/>
        <a:p>
          <a:endParaRPr lang="en-US"/>
        </a:p>
      </dgm:t>
    </dgm:pt>
    <dgm:pt modelId="{89D05DEF-0955-411C-BA40-A9F43BB1FA89}">
      <dgm:prSet phldrT="[Text]"/>
      <dgm:spPr/>
      <dgm:t>
        <a:bodyPr/>
        <a:lstStyle/>
        <a:p>
          <a:r>
            <a:rPr lang="en-US" dirty="0"/>
            <a:t>Continuum of Care</a:t>
          </a:r>
        </a:p>
      </dgm:t>
    </dgm:pt>
    <dgm:pt modelId="{4E44706A-1823-4604-9972-3575287CF3B7}" type="parTrans" cxnId="{7C60DA77-9D05-4951-BBF1-169678187851}">
      <dgm:prSet/>
      <dgm:spPr/>
      <dgm:t>
        <a:bodyPr/>
        <a:lstStyle/>
        <a:p>
          <a:endParaRPr lang="en-US"/>
        </a:p>
      </dgm:t>
    </dgm:pt>
    <dgm:pt modelId="{5EEC2F3E-7AE9-40BA-8BC6-3BBF7D323FD4}" type="sibTrans" cxnId="{7C60DA77-9D05-4951-BBF1-169678187851}">
      <dgm:prSet/>
      <dgm:spPr/>
      <dgm:t>
        <a:bodyPr/>
        <a:lstStyle/>
        <a:p>
          <a:endParaRPr lang="en-US"/>
        </a:p>
      </dgm:t>
    </dgm:pt>
    <dgm:pt modelId="{CC42D980-788D-4930-AA06-87357F47C6FA}">
      <dgm:prSet phldrT="[Text]"/>
      <dgm:spPr/>
      <dgm:t>
        <a:bodyPr/>
        <a:lstStyle/>
        <a:p>
          <a:r>
            <a:rPr lang="en-US" dirty="0"/>
            <a:t>% of homeless population</a:t>
          </a:r>
        </a:p>
      </dgm:t>
    </dgm:pt>
    <dgm:pt modelId="{637EF90F-739E-4BDC-B0F1-C02BAE7C8591}" type="parTrans" cxnId="{18B75430-FF5F-4FC7-B498-EC80A01B5B86}">
      <dgm:prSet/>
      <dgm:spPr/>
      <dgm:t>
        <a:bodyPr/>
        <a:lstStyle/>
        <a:p>
          <a:endParaRPr lang="en-US"/>
        </a:p>
      </dgm:t>
    </dgm:pt>
    <dgm:pt modelId="{F64D1275-66B3-4BC9-83B7-CB96DFFAEDA7}" type="sibTrans" cxnId="{18B75430-FF5F-4FC7-B498-EC80A01B5B86}">
      <dgm:prSet/>
      <dgm:spPr/>
      <dgm:t>
        <a:bodyPr/>
        <a:lstStyle/>
        <a:p>
          <a:endParaRPr lang="en-US"/>
        </a:p>
      </dgm:t>
    </dgm:pt>
    <dgm:pt modelId="{CA5E3538-A02E-4AB4-A28B-0C19B18C0E6A}">
      <dgm:prSet phldrT="[Text]"/>
      <dgm:spPr/>
      <dgm:t>
        <a:bodyPr/>
        <a:lstStyle/>
        <a:p>
          <a:r>
            <a:rPr lang="en-US" dirty="0"/>
            <a:t>$150M</a:t>
          </a:r>
        </a:p>
      </dgm:t>
    </dgm:pt>
    <dgm:pt modelId="{68EC02C3-30AC-4E01-A1C3-056DB3E9C837}" type="parTrans" cxnId="{112B8533-66B8-47F0-9236-B24F14BA2E31}">
      <dgm:prSet/>
      <dgm:spPr/>
      <dgm:t>
        <a:bodyPr/>
        <a:lstStyle/>
        <a:p>
          <a:endParaRPr lang="en-US"/>
        </a:p>
      </dgm:t>
    </dgm:pt>
    <dgm:pt modelId="{6B52E5AC-3171-47FF-9E43-8CDF06CF3813}" type="sibTrans" cxnId="{112B8533-66B8-47F0-9236-B24F14BA2E31}">
      <dgm:prSet/>
      <dgm:spPr/>
      <dgm:t>
        <a:bodyPr/>
        <a:lstStyle/>
        <a:p>
          <a:endParaRPr lang="en-US"/>
        </a:p>
      </dgm:t>
    </dgm:pt>
    <dgm:pt modelId="{F4995FD4-C115-4F0B-8698-8E996CF55C23}">
      <dgm:prSet phldrT="[Text]"/>
      <dgm:spPr/>
      <dgm:t>
        <a:bodyPr/>
        <a:lstStyle/>
        <a:p>
          <a:r>
            <a:rPr lang="en-US" dirty="0"/>
            <a:t>City / City that is also a County</a:t>
          </a:r>
        </a:p>
      </dgm:t>
    </dgm:pt>
    <dgm:pt modelId="{249E5608-26E7-45BB-B276-13BDD0D6E6E3}" type="parTrans" cxnId="{D6F55702-8550-4BF1-BA81-592EC250A3F5}">
      <dgm:prSet/>
      <dgm:spPr/>
      <dgm:t>
        <a:bodyPr/>
        <a:lstStyle/>
        <a:p>
          <a:endParaRPr lang="en-US"/>
        </a:p>
      </dgm:t>
    </dgm:pt>
    <dgm:pt modelId="{325B7FA2-3BD6-4ED9-9811-55DE7A0EA3D6}" type="sibTrans" cxnId="{D6F55702-8550-4BF1-BA81-592EC250A3F5}">
      <dgm:prSet/>
      <dgm:spPr/>
      <dgm:t>
        <a:bodyPr/>
        <a:lstStyle/>
        <a:p>
          <a:endParaRPr lang="en-US"/>
        </a:p>
      </dgm:t>
    </dgm:pt>
    <dgm:pt modelId="{08B7E5D9-5049-46A9-9EAD-FAEA257EBB60}">
      <dgm:prSet phldrT="[Text]"/>
      <dgm:spPr/>
      <dgm:t>
        <a:bodyPr/>
        <a:lstStyle/>
        <a:p>
          <a:r>
            <a:rPr lang="en-US" dirty="0"/>
            <a:t>Population &gt; 330,000</a:t>
          </a:r>
        </a:p>
      </dgm:t>
    </dgm:pt>
    <dgm:pt modelId="{54A85CD3-BF10-46C4-90E5-E92E7D723135}" type="parTrans" cxnId="{C72E169E-CF27-4AE2-910E-63D93979AC60}">
      <dgm:prSet/>
      <dgm:spPr/>
      <dgm:t>
        <a:bodyPr/>
        <a:lstStyle/>
        <a:p>
          <a:endParaRPr lang="en-US"/>
        </a:p>
      </dgm:t>
    </dgm:pt>
    <dgm:pt modelId="{3ECCCF49-3086-4C1D-90E2-BA9C6B124E31}" type="sibTrans" cxnId="{C72E169E-CF27-4AE2-910E-63D93979AC60}">
      <dgm:prSet/>
      <dgm:spPr/>
      <dgm:t>
        <a:bodyPr/>
        <a:lstStyle/>
        <a:p>
          <a:endParaRPr lang="en-US"/>
        </a:p>
      </dgm:t>
    </dgm:pt>
    <dgm:pt modelId="{06440972-3AD2-41BB-8AED-5020658176AB}" type="pres">
      <dgm:prSet presAssocID="{98E3751D-1773-4AF8-AA1F-80BBB9F1475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C4A11E-58E8-46BB-BD8F-2142DA61EA04}" type="pres">
      <dgm:prSet presAssocID="{52735F95-A2CA-4B46-8B1E-8D9B32D2B4E6}" presName="root" presStyleCnt="0"/>
      <dgm:spPr/>
    </dgm:pt>
    <dgm:pt modelId="{D217B93A-B08B-4EC2-A296-7839E631169E}" type="pres">
      <dgm:prSet presAssocID="{52735F95-A2CA-4B46-8B1E-8D9B32D2B4E6}" presName="rootComposite" presStyleCnt="0"/>
      <dgm:spPr/>
    </dgm:pt>
    <dgm:pt modelId="{BBBBF4CC-C3E4-4E46-82B7-3BBDF34978E7}" type="pres">
      <dgm:prSet presAssocID="{52735F95-A2CA-4B46-8B1E-8D9B32D2B4E6}" presName="rootText" presStyleLbl="node1" presStyleIdx="0" presStyleCnt="3"/>
      <dgm:spPr/>
    </dgm:pt>
    <dgm:pt modelId="{F926C1CA-F5A3-458E-B8BA-7C20B71F5632}" type="pres">
      <dgm:prSet presAssocID="{52735F95-A2CA-4B46-8B1E-8D9B32D2B4E6}" presName="rootConnector" presStyleLbl="node1" presStyleIdx="0" presStyleCnt="3"/>
      <dgm:spPr/>
    </dgm:pt>
    <dgm:pt modelId="{A6E6DC71-826F-4D5A-82FD-6436A3623871}" type="pres">
      <dgm:prSet presAssocID="{52735F95-A2CA-4B46-8B1E-8D9B32D2B4E6}" presName="childShape" presStyleCnt="0"/>
      <dgm:spPr/>
    </dgm:pt>
    <dgm:pt modelId="{75963DEC-AF34-4395-A703-136B3EE20C88}" type="pres">
      <dgm:prSet presAssocID="{96F0C1F5-7E4F-4CEB-A19A-9623888A5DA4}" presName="Name13" presStyleLbl="parChTrans1D2" presStyleIdx="0" presStyleCnt="6"/>
      <dgm:spPr/>
    </dgm:pt>
    <dgm:pt modelId="{DC3F14A6-A127-4BB1-B41F-34EC2C98BDE2}" type="pres">
      <dgm:prSet presAssocID="{995A9D16-4BBF-4341-A8A0-C7A93F99FBD1}" presName="childText" presStyleLbl="bgAcc1" presStyleIdx="0" presStyleCnt="6">
        <dgm:presLayoutVars>
          <dgm:bulletEnabled val="1"/>
        </dgm:presLayoutVars>
      </dgm:prSet>
      <dgm:spPr/>
    </dgm:pt>
    <dgm:pt modelId="{F05C0EA2-D3FA-4564-9CC6-B4AF6DEC5F30}" type="pres">
      <dgm:prSet presAssocID="{548A73A8-3AA5-4305-BE8D-DB40E975A11E}" presName="Name13" presStyleLbl="parChTrans1D2" presStyleIdx="1" presStyleCnt="6"/>
      <dgm:spPr/>
    </dgm:pt>
    <dgm:pt modelId="{1136CD39-8D92-46AB-B5F4-1C1335602268}" type="pres">
      <dgm:prSet presAssocID="{5960A9FA-3D09-4AD4-9F22-B06FC7B32E52}" presName="childText" presStyleLbl="bgAcc1" presStyleIdx="1" presStyleCnt="6">
        <dgm:presLayoutVars>
          <dgm:bulletEnabled val="1"/>
        </dgm:presLayoutVars>
      </dgm:prSet>
      <dgm:spPr/>
    </dgm:pt>
    <dgm:pt modelId="{A78A2895-D9AF-4D49-BCB2-DD8BE61F434B}" type="pres">
      <dgm:prSet presAssocID="{1DFAEDAD-62C8-4508-8B7B-BEAEAB02336D}" presName="root" presStyleCnt="0"/>
      <dgm:spPr/>
    </dgm:pt>
    <dgm:pt modelId="{261FCD83-EA63-4729-9790-D8FA509993BD}" type="pres">
      <dgm:prSet presAssocID="{1DFAEDAD-62C8-4508-8B7B-BEAEAB02336D}" presName="rootComposite" presStyleCnt="0"/>
      <dgm:spPr/>
    </dgm:pt>
    <dgm:pt modelId="{4631A0D9-BFC7-416A-83A3-A0F53AB29875}" type="pres">
      <dgm:prSet presAssocID="{1DFAEDAD-62C8-4508-8B7B-BEAEAB02336D}" presName="rootText" presStyleLbl="node1" presStyleIdx="1" presStyleCnt="3"/>
      <dgm:spPr/>
    </dgm:pt>
    <dgm:pt modelId="{9A04A35C-E6FF-4860-9ED8-3569EC1022E7}" type="pres">
      <dgm:prSet presAssocID="{1DFAEDAD-62C8-4508-8B7B-BEAEAB02336D}" presName="rootConnector" presStyleLbl="node1" presStyleIdx="1" presStyleCnt="3"/>
      <dgm:spPr/>
    </dgm:pt>
    <dgm:pt modelId="{B658C091-8BA2-4C15-A24A-3B383B7B5066}" type="pres">
      <dgm:prSet presAssocID="{1DFAEDAD-62C8-4508-8B7B-BEAEAB02336D}" presName="childShape" presStyleCnt="0"/>
      <dgm:spPr/>
    </dgm:pt>
    <dgm:pt modelId="{8D08F71E-C50A-4893-B2B5-38F098CEB923}" type="pres">
      <dgm:prSet presAssocID="{4E44706A-1823-4604-9972-3575287CF3B7}" presName="Name13" presStyleLbl="parChTrans1D2" presStyleIdx="2" presStyleCnt="6"/>
      <dgm:spPr/>
    </dgm:pt>
    <dgm:pt modelId="{2AB16CF9-05C8-4138-8879-8B33E79FE5CC}" type="pres">
      <dgm:prSet presAssocID="{89D05DEF-0955-411C-BA40-A9F43BB1FA89}" presName="childText" presStyleLbl="bgAcc1" presStyleIdx="2" presStyleCnt="6">
        <dgm:presLayoutVars>
          <dgm:bulletEnabled val="1"/>
        </dgm:presLayoutVars>
      </dgm:prSet>
      <dgm:spPr/>
    </dgm:pt>
    <dgm:pt modelId="{9E91BEEF-C7FC-443F-97FF-63AB061B3EDE}" type="pres">
      <dgm:prSet presAssocID="{637EF90F-739E-4BDC-B0F1-C02BAE7C8591}" presName="Name13" presStyleLbl="parChTrans1D2" presStyleIdx="3" presStyleCnt="6"/>
      <dgm:spPr/>
    </dgm:pt>
    <dgm:pt modelId="{54A1FFB8-DDCB-4812-A826-9E87D9AA3B78}" type="pres">
      <dgm:prSet presAssocID="{CC42D980-788D-4930-AA06-87357F47C6FA}" presName="childText" presStyleLbl="bgAcc1" presStyleIdx="3" presStyleCnt="6">
        <dgm:presLayoutVars>
          <dgm:bulletEnabled val="1"/>
        </dgm:presLayoutVars>
      </dgm:prSet>
      <dgm:spPr/>
    </dgm:pt>
    <dgm:pt modelId="{3354366A-F1B0-4801-9C07-B0F3D85FA03B}" type="pres">
      <dgm:prSet presAssocID="{CA5E3538-A02E-4AB4-A28B-0C19B18C0E6A}" presName="root" presStyleCnt="0"/>
      <dgm:spPr/>
    </dgm:pt>
    <dgm:pt modelId="{D2E57A22-E971-40D8-A52E-CF7B1A7D2EDC}" type="pres">
      <dgm:prSet presAssocID="{CA5E3538-A02E-4AB4-A28B-0C19B18C0E6A}" presName="rootComposite" presStyleCnt="0"/>
      <dgm:spPr/>
    </dgm:pt>
    <dgm:pt modelId="{CE947A90-5EFB-42EB-B237-39C9741AFBC0}" type="pres">
      <dgm:prSet presAssocID="{CA5E3538-A02E-4AB4-A28B-0C19B18C0E6A}" presName="rootText" presStyleLbl="node1" presStyleIdx="2" presStyleCnt="3"/>
      <dgm:spPr/>
    </dgm:pt>
    <dgm:pt modelId="{5582835E-CC57-4D1B-AAC7-A25112BABC00}" type="pres">
      <dgm:prSet presAssocID="{CA5E3538-A02E-4AB4-A28B-0C19B18C0E6A}" presName="rootConnector" presStyleLbl="node1" presStyleIdx="2" presStyleCnt="3"/>
      <dgm:spPr/>
    </dgm:pt>
    <dgm:pt modelId="{A4A69DE2-3EF3-4450-AEA3-2BC1124947FF}" type="pres">
      <dgm:prSet presAssocID="{CA5E3538-A02E-4AB4-A28B-0C19B18C0E6A}" presName="childShape" presStyleCnt="0"/>
      <dgm:spPr/>
    </dgm:pt>
    <dgm:pt modelId="{D5571640-7E33-4D03-BCD6-49BC16463A21}" type="pres">
      <dgm:prSet presAssocID="{249E5608-26E7-45BB-B276-13BDD0D6E6E3}" presName="Name13" presStyleLbl="parChTrans1D2" presStyleIdx="4" presStyleCnt="6"/>
      <dgm:spPr/>
    </dgm:pt>
    <dgm:pt modelId="{46C2561C-4934-45FF-B78F-70FC1737A87A}" type="pres">
      <dgm:prSet presAssocID="{F4995FD4-C115-4F0B-8698-8E996CF55C23}" presName="childText" presStyleLbl="bgAcc1" presStyleIdx="4" presStyleCnt="6">
        <dgm:presLayoutVars>
          <dgm:bulletEnabled val="1"/>
        </dgm:presLayoutVars>
      </dgm:prSet>
      <dgm:spPr/>
    </dgm:pt>
    <dgm:pt modelId="{A38DB665-4B75-4B18-9B29-06EA30F09A2A}" type="pres">
      <dgm:prSet presAssocID="{54A85CD3-BF10-46C4-90E5-E92E7D723135}" presName="Name13" presStyleLbl="parChTrans1D2" presStyleIdx="5" presStyleCnt="6"/>
      <dgm:spPr/>
    </dgm:pt>
    <dgm:pt modelId="{2C03C008-F49F-4F87-8BF3-1468F20E5F29}" type="pres">
      <dgm:prSet presAssocID="{08B7E5D9-5049-46A9-9EAD-FAEA257EBB60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D6F55702-8550-4BF1-BA81-592EC250A3F5}" srcId="{CA5E3538-A02E-4AB4-A28B-0C19B18C0E6A}" destId="{F4995FD4-C115-4F0B-8698-8E996CF55C23}" srcOrd="0" destOrd="0" parTransId="{249E5608-26E7-45BB-B276-13BDD0D6E6E3}" sibTransId="{325B7FA2-3BD6-4ED9-9811-55DE7A0EA3D6}"/>
    <dgm:cxn modelId="{7DB4CF05-2F21-4501-99C1-0151D832311A}" type="presOf" srcId="{1DFAEDAD-62C8-4508-8B7B-BEAEAB02336D}" destId="{4631A0D9-BFC7-416A-83A3-A0F53AB29875}" srcOrd="0" destOrd="0" presId="urn:microsoft.com/office/officeart/2005/8/layout/hierarchy3"/>
    <dgm:cxn modelId="{D27A230D-AB5D-4096-9B5D-E4A5E3C5CF88}" type="presOf" srcId="{5960A9FA-3D09-4AD4-9F22-B06FC7B32E52}" destId="{1136CD39-8D92-46AB-B5F4-1C1335602268}" srcOrd="0" destOrd="0" presId="urn:microsoft.com/office/officeart/2005/8/layout/hierarchy3"/>
    <dgm:cxn modelId="{658F610D-51DF-4FE3-8A78-C9A11D31FA6B}" type="presOf" srcId="{249E5608-26E7-45BB-B276-13BDD0D6E6E3}" destId="{D5571640-7E33-4D03-BCD6-49BC16463A21}" srcOrd="0" destOrd="0" presId="urn:microsoft.com/office/officeart/2005/8/layout/hierarchy3"/>
    <dgm:cxn modelId="{71B38C15-9AE9-4564-9227-0818D06EF930}" srcId="{52735F95-A2CA-4B46-8B1E-8D9B32D2B4E6}" destId="{5960A9FA-3D09-4AD4-9F22-B06FC7B32E52}" srcOrd="1" destOrd="0" parTransId="{548A73A8-3AA5-4305-BE8D-DB40E975A11E}" sibTransId="{D2F1D5DE-456B-46B9-8C81-CE51A59940B5}"/>
    <dgm:cxn modelId="{2C3C2F16-C014-40C0-A967-D0E9690ED4E0}" type="presOf" srcId="{89D05DEF-0955-411C-BA40-A9F43BB1FA89}" destId="{2AB16CF9-05C8-4138-8879-8B33E79FE5CC}" srcOrd="0" destOrd="0" presId="urn:microsoft.com/office/officeart/2005/8/layout/hierarchy3"/>
    <dgm:cxn modelId="{60A8B117-DE7C-4393-ABDC-638D41A19669}" srcId="{52735F95-A2CA-4B46-8B1E-8D9B32D2B4E6}" destId="{995A9D16-4BBF-4341-A8A0-C7A93F99FBD1}" srcOrd="0" destOrd="0" parTransId="{96F0C1F5-7E4F-4CEB-A19A-9623888A5DA4}" sibTransId="{DBA5F872-71E0-4189-AB47-6FD3FE0DC76C}"/>
    <dgm:cxn modelId="{880AE720-E9ED-4FAB-B79D-DE2597DA09E3}" type="presOf" srcId="{1DFAEDAD-62C8-4508-8B7B-BEAEAB02336D}" destId="{9A04A35C-E6FF-4860-9ED8-3569EC1022E7}" srcOrd="1" destOrd="0" presId="urn:microsoft.com/office/officeart/2005/8/layout/hierarchy3"/>
    <dgm:cxn modelId="{EDC49525-CDA3-43D0-9BAA-D596263F35F2}" type="presOf" srcId="{98E3751D-1773-4AF8-AA1F-80BBB9F1475A}" destId="{06440972-3AD2-41BB-8AED-5020658176AB}" srcOrd="0" destOrd="0" presId="urn:microsoft.com/office/officeart/2005/8/layout/hierarchy3"/>
    <dgm:cxn modelId="{E1D11F29-1812-4E7B-8CDF-0AB4671AA733}" type="presOf" srcId="{96F0C1F5-7E4F-4CEB-A19A-9623888A5DA4}" destId="{75963DEC-AF34-4395-A703-136B3EE20C88}" srcOrd="0" destOrd="0" presId="urn:microsoft.com/office/officeart/2005/8/layout/hierarchy3"/>
    <dgm:cxn modelId="{18B75430-FF5F-4FC7-B498-EC80A01B5B86}" srcId="{1DFAEDAD-62C8-4508-8B7B-BEAEAB02336D}" destId="{CC42D980-788D-4930-AA06-87357F47C6FA}" srcOrd="1" destOrd="0" parTransId="{637EF90F-739E-4BDC-B0F1-C02BAE7C8591}" sibTransId="{F64D1275-66B3-4BC9-83B7-CB96DFFAEDA7}"/>
    <dgm:cxn modelId="{112B8533-66B8-47F0-9236-B24F14BA2E31}" srcId="{98E3751D-1773-4AF8-AA1F-80BBB9F1475A}" destId="{CA5E3538-A02E-4AB4-A28B-0C19B18C0E6A}" srcOrd="2" destOrd="0" parTransId="{68EC02C3-30AC-4E01-A1C3-056DB3E9C837}" sibTransId="{6B52E5AC-3171-47FF-9E43-8CDF06CF3813}"/>
    <dgm:cxn modelId="{1C7A7D3E-6624-4C83-9722-A87B731BC67D}" type="presOf" srcId="{52735F95-A2CA-4B46-8B1E-8D9B32D2B4E6}" destId="{BBBBF4CC-C3E4-4E46-82B7-3BBDF34978E7}" srcOrd="0" destOrd="0" presId="urn:microsoft.com/office/officeart/2005/8/layout/hierarchy3"/>
    <dgm:cxn modelId="{0A816560-BADE-45DE-93E3-AE26BD88FC70}" type="presOf" srcId="{995A9D16-4BBF-4341-A8A0-C7A93F99FBD1}" destId="{DC3F14A6-A127-4BB1-B41F-34EC2C98BDE2}" srcOrd="0" destOrd="0" presId="urn:microsoft.com/office/officeart/2005/8/layout/hierarchy3"/>
    <dgm:cxn modelId="{7C919A41-C7A9-42D7-981B-0118430A4046}" type="presOf" srcId="{54A85CD3-BF10-46C4-90E5-E92E7D723135}" destId="{A38DB665-4B75-4B18-9B29-06EA30F09A2A}" srcOrd="0" destOrd="0" presId="urn:microsoft.com/office/officeart/2005/8/layout/hierarchy3"/>
    <dgm:cxn modelId="{15F9F861-79C5-4B13-97B2-079FBB31A798}" type="presOf" srcId="{637EF90F-739E-4BDC-B0F1-C02BAE7C8591}" destId="{9E91BEEF-C7FC-443F-97FF-63AB061B3EDE}" srcOrd="0" destOrd="0" presId="urn:microsoft.com/office/officeart/2005/8/layout/hierarchy3"/>
    <dgm:cxn modelId="{9DB87344-E345-43D9-B46F-78E044451058}" type="presOf" srcId="{CA5E3538-A02E-4AB4-A28B-0C19B18C0E6A}" destId="{CE947A90-5EFB-42EB-B237-39C9741AFBC0}" srcOrd="0" destOrd="0" presId="urn:microsoft.com/office/officeart/2005/8/layout/hierarchy3"/>
    <dgm:cxn modelId="{64F26A6D-26AA-4D64-944A-7FD715563678}" type="presOf" srcId="{F4995FD4-C115-4F0B-8698-8E996CF55C23}" destId="{46C2561C-4934-45FF-B78F-70FC1737A87A}" srcOrd="0" destOrd="0" presId="urn:microsoft.com/office/officeart/2005/8/layout/hierarchy3"/>
    <dgm:cxn modelId="{B5A3014F-D18F-4B64-9E90-290EF1D7EFA0}" srcId="{98E3751D-1773-4AF8-AA1F-80BBB9F1475A}" destId="{1DFAEDAD-62C8-4508-8B7B-BEAEAB02336D}" srcOrd="1" destOrd="0" parTransId="{1623E7AD-7351-4E70-9A73-7D63EB7E6ED8}" sibTransId="{EB3ABE7B-0FCE-4234-ADB7-66A4AE4725F4}"/>
    <dgm:cxn modelId="{650ECB53-338A-4997-82E8-DAADC39AE31B}" type="presOf" srcId="{4E44706A-1823-4604-9972-3575287CF3B7}" destId="{8D08F71E-C50A-4893-B2B5-38F098CEB923}" srcOrd="0" destOrd="0" presId="urn:microsoft.com/office/officeart/2005/8/layout/hierarchy3"/>
    <dgm:cxn modelId="{7C60DA77-9D05-4951-BBF1-169678187851}" srcId="{1DFAEDAD-62C8-4508-8B7B-BEAEAB02336D}" destId="{89D05DEF-0955-411C-BA40-A9F43BB1FA89}" srcOrd="0" destOrd="0" parTransId="{4E44706A-1823-4604-9972-3575287CF3B7}" sibTransId="{5EEC2F3E-7AE9-40BA-8BC6-3BBF7D323FD4}"/>
    <dgm:cxn modelId="{44C0D758-8068-41BF-B75E-663A80C3A5F1}" type="presOf" srcId="{52735F95-A2CA-4B46-8B1E-8D9B32D2B4E6}" destId="{F926C1CA-F5A3-458E-B8BA-7C20B71F5632}" srcOrd="1" destOrd="0" presId="urn:microsoft.com/office/officeart/2005/8/layout/hierarchy3"/>
    <dgm:cxn modelId="{B3E24988-D4F5-408A-A3A9-79845F92B7D6}" type="presOf" srcId="{CA5E3538-A02E-4AB4-A28B-0C19B18C0E6A}" destId="{5582835E-CC57-4D1B-AAC7-A25112BABC00}" srcOrd="1" destOrd="0" presId="urn:microsoft.com/office/officeart/2005/8/layout/hierarchy3"/>
    <dgm:cxn modelId="{4CAD3F8C-F752-45A3-83B5-7966445CB762}" type="presOf" srcId="{08B7E5D9-5049-46A9-9EAD-FAEA257EBB60}" destId="{2C03C008-F49F-4F87-8BF3-1468F20E5F29}" srcOrd="0" destOrd="0" presId="urn:microsoft.com/office/officeart/2005/8/layout/hierarchy3"/>
    <dgm:cxn modelId="{780CDF99-2038-469A-846B-FD1C18631087}" srcId="{98E3751D-1773-4AF8-AA1F-80BBB9F1475A}" destId="{52735F95-A2CA-4B46-8B1E-8D9B32D2B4E6}" srcOrd="0" destOrd="0" parTransId="{2561F898-131F-4ADB-921C-CD7AAAA26B55}" sibTransId="{726CCA4D-B52E-425A-8E3C-95F0A1372888}"/>
    <dgm:cxn modelId="{C72E169E-CF27-4AE2-910E-63D93979AC60}" srcId="{CA5E3538-A02E-4AB4-A28B-0C19B18C0E6A}" destId="{08B7E5D9-5049-46A9-9EAD-FAEA257EBB60}" srcOrd="1" destOrd="0" parTransId="{54A85CD3-BF10-46C4-90E5-E92E7D723135}" sibTransId="{3ECCCF49-3086-4C1D-90E2-BA9C6B124E31}"/>
    <dgm:cxn modelId="{F93DF7C1-ADD7-4AEC-9B3E-46478DC5A9E9}" type="presOf" srcId="{CC42D980-788D-4930-AA06-87357F47C6FA}" destId="{54A1FFB8-DDCB-4812-A826-9E87D9AA3B78}" srcOrd="0" destOrd="0" presId="urn:microsoft.com/office/officeart/2005/8/layout/hierarchy3"/>
    <dgm:cxn modelId="{B1F61FCA-2BDD-4205-9E77-AA9387E6CFDA}" type="presOf" srcId="{548A73A8-3AA5-4305-BE8D-DB40E975A11E}" destId="{F05C0EA2-D3FA-4564-9CC6-B4AF6DEC5F30}" srcOrd="0" destOrd="0" presId="urn:microsoft.com/office/officeart/2005/8/layout/hierarchy3"/>
    <dgm:cxn modelId="{6EDC12A0-F94C-4A87-B38D-F80A83A56F63}" type="presParOf" srcId="{06440972-3AD2-41BB-8AED-5020658176AB}" destId="{08C4A11E-58E8-46BB-BD8F-2142DA61EA04}" srcOrd="0" destOrd="0" presId="urn:microsoft.com/office/officeart/2005/8/layout/hierarchy3"/>
    <dgm:cxn modelId="{59127C11-3B20-4415-8A17-092CAE54AD99}" type="presParOf" srcId="{08C4A11E-58E8-46BB-BD8F-2142DA61EA04}" destId="{D217B93A-B08B-4EC2-A296-7839E631169E}" srcOrd="0" destOrd="0" presId="urn:microsoft.com/office/officeart/2005/8/layout/hierarchy3"/>
    <dgm:cxn modelId="{3F91B321-55BA-4DD1-8A53-9DCEF182A86F}" type="presParOf" srcId="{D217B93A-B08B-4EC2-A296-7839E631169E}" destId="{BBBBF4CC-C3E4-4E46-82B7-3BBDF34978E7}" srcOrd="0" destOrd="0" presId="urn:microsoft.com/office/officeart/2005/8/layout/hierarchy3"/>
    <dgm:cxn modelId="{C01DCF11-BDF1-446B-8652-B5E2475F8C14}" type="presParOf" srcId="{D217B93A-B08B-4EC2-A296-7839E631169E}" destId="{F926C1CA-F5A3-458E-B8BA-7C20B71F5632}" srcOrd="1" destOrd="0" presId="urn:microsoft.com/office/officeart/2005/8/layout/hierarchy3"/>
    <dgm:cxn modelId="{1DF9BB03-6D30-46F0-8152-D39C4D85FCCE}" type="presParOf" srcId="{08C4A11E-58E8-46BB-BD8F-2142DA61EA04}" destId="{A6E6DC71-826F-4D5A-82FD-6436A3623871}" srcOrd="1" destOrd="0" presId="urn:microsoft.com/office/officeart/2005/8/layout/hierarchy3"/>
    <dgm:cxn modelId="{4E631B4E-1F5F-414E-B12A-F7139C26340E}" type="presParOf" srcId="{A6E6DC71-826F-4D5A-82FD-6436A3623871}" destId="{75963DEC-AF34-4395-A703-136B3EE20C88}" srcOrd="0" destOrd="0" presId="urn:microsoft.com/office/officeart/2005/8/layout/hierarchy3"/>
    <dgm:cxn modelId="{2B1BF60B-ABD1-46FF-BB84-66F3DCC2F915}" type="presParOf" srcId="{A6E6DC71-826F-4D5A-82FD-6436A3623871}" destId="{DC3F14A6-A127-4BB1-B41F-34EC2C98BDE2}" srcOrd="1" destOrd="0" presId="urn:microsoft.com/office/officeart/2005/8/layout/hierarchy3"/>
    <dgm:cxn modelId="{EFD01A4D-D037-45A3-8AD9-D9065962B33A}" type="presParOf" srcId="{A6E6DC71-826F-4D5A-82FD-6436A3623871}" destId="{F05C0EA2-D3FA-4564-9CC6-B4AF6DEC5F30}" srcOrd="2" destOrd="0" presId="urn:microsoft.com/office/officeart/2005/8/layout/hierarchy3"/>
    <dgm:cxn modelId="{0260E600-2BBC-44E1-9F90-3960D61B96B6}" type="presParOf" srcId="{A6E6DC71-826F-4D5A-82FD-6436A3623871}" destId="{1136CD39-8D92-46AB-B5F4-1C1335602268}" srcOrd="3" destOrd="0" presId="urn:microsoft.com/office/officeart/2005/8/layout/hierarchy3"/>
    <dgm:cxn modelId="{27FFEB8C-39DF-485F-A21A-F6D565D9359F}" type="presParOf" srcId="{06440972-3AD2-41BB-8AED-5020658176AB}" destId="{A78A2895-D9AF-4D49-BCB2-DD8BE61F434B}" srcOrd="1" destOrd="0" presId="urn:microsoft.com/office/officeart/2005/8/layout/hierarchy3"/>
    <dgm:cxn modelId="{6ED01CF2-28FF-4E7E-8938-7C7B1E5586DF}" type="presParOf" srcId="{A78A2895-D9AF-4D49-BCB2-DD8BE61F434B}" destId="{261FCD83-EA63-4729-9790-D8FA509993BD}" srcOrd="0" destOrd="0" presId="urn:microsoft.com/office/officeart/2005/8/layout/hierarchy3"/>
    <dgm:cxn modelId="{94476E14-11FA-4C5F-9C7D-FB3D6BF06145}" type="presParOf" srcId="{261FCD83-EA63-4729-9790-D8FA509993BD}" destId="{4631A0D9-BFC7-416A-83A3-A0F53AB29875}" srcOrd="0" destOrd="0" presId="urn:microsoft.com/office/officeart/2005/8/layout/hierarchy3"/>
    <dgm:cxn modelId="{92868622-6879-47BC-8BCB-A7708DC5FE07}" type="presParOf" srcId="{261FCD83-EA63-4729-9790-D8FA509993BD}" destId="{9A04A35C-E6FF-4860-9ED8-3569EC1022E7}" srcOrd="1" destOrd="0" presId="urn:microsoft.com/office/officeart/2005/8/layout/hierarchy3"/>
    <dgm:cxn modelId="{9D822FB9-A17B-49DF-B93A-12B83FE9872A}" type="presParOf" srcId="{A78A2895-D9AF-4D49-BCB2-DD8BE61F434B}" destId="{B658C091-8BA2-4C15-A24A-3B383B7B5066}" srcOrd="1" destOrd="0" presId="urn:microsoft.com/office/officeart/2005/8/layout/hierarchy3"/>
    <dgm:cxn modelId="{706EECAC-3C21-4834-914B-97B8B3D06115}" type="presParOf" srcId="{B658C091-8BA2-4C15-A24A-3B383B7B5066}" destId="{8D08F71E-C50A-4893-B2B5-38F098CEB923}" srcOrd="0" destOrd="0" presId="urn:microsoft.com/office/officeart/2005/8/layout/hierarchy3"/>
    <dgm:cxn modelId="{A015F1C5-F746-4F30-9F42-B07B9F2E164D}" type="presParOf" srcId="{B658C091-8BA2-4C15-A24A-3B383B7B5066}" destId="{2AB16CF9-05C8-4138-8879-8B33E79FE5CC}" srcOrd="1" destOrd="0" presId="urn:microsoft.com/office/officeart/2005/8/layout/hierarchy3"/>
    <dgm:cxn modelId="{7FD1D472-37EC-485A-A227-D26214A47E62}" type="presParOf" srcId="{B658C091-8BA2-4C15-A24A-3B383B7B5066}" destId="{9E91BEEF-C7FC-443F-97FF-63AB061B3EDE}" srcOrd="2" destOrd="0" presId="urn:microsoft.com/office/officeart/2005/8/layout/hierarchy3"/>
    <dgm:cxn modelId="{D677A431-BD4F-4E47-B04B-B6CB90E538B4}" type="presParOf" srcId="{B658C091-8BA2-4C15-A24A-3B383B7B5066}" destId="{54A1FFB8-DDCB-4812-A826-9E87D9AA3B78}" srcOrd="3" destOrd="0" presId="urn:microsoft.com/office/officeart/2005/8/layout/hierarchy3"/>
    <dgm:cxn modelId="{8D83E3A5-C28D-4745-AB3F-7FBBBC0D2BEC}" type="presParOf" srcId="{06440972-3AD2-41BB-8AED-5020658176AB}" destId="{3354366A-F1B0-4801-9C07-B0F3D85FA03B}" srcOrd="2" destOrd="0" presId="urn:microsoft.com/office/officeart/2005/8/layout/hierarchy3"/>
    <dgm:cxn modelId="{E52AB4D5-AD46-4B0F-B209-75A021B185D3}" type="presParOf" srcId="{3354366A-F1B0-4801-9C07-B0F3D85FA03B}" destId="{D2E57A22-E971-40D8-A52E-CF7B1A7D2EDC}" srcOrd="0" destOrd="0" presId="urn:microsoft.com/office/officeart/2005/8/layout/hierarchy3"/>
    <dgm:cxn modelId="{BF5E2179-A199-4CB3-B9A4-D41C6B0A193D}" type="presParOf" srcId="{D2E57A22-E971-40D8-A52E-CF7B1A7D2EDC}" destId="{CE947A90-5EFB-42EB-B237-39C9741AFBC0}" srcOrd="0" destOrd="0" presId="urn:microsoft.com/office/officeart/2005/8/layout/hierarchy3"/>
    <dgm:cxn modelId="{B51D292E-F676-4643-BC4B-083990137BB1}" type="presParOf" srcId="{D2E57A22-E971-40D8-A52E-CF7B1A7D2EDC}" destId="{5582835E-CC57-4D1B-AAC7-A25112BABC00}" srcOrd="1" destOrd="0" presId="urn:microsoft.com/office/officeart/2005/8/layout/hierarchy3"/>
    <dgm:cxn modelId="{21816113-425D-4A13-9142-3CEC64CA092F}" type="presParOf" srcId="{3354366A-F1B0-4801-9C07-B0F3D85FA03B}" destId="{A4A69DE2-3EF3-4450-AEA3-2BC1124947FF}" srcOrd="1" destOrd="0" presId="urn:microsoft.com/office/officeart/2005/8/layout/hierarchy3"/>
    <dgm:cxn modelId="{69AD9CF8-243E-45D1-9F7E-9E323E991A33}" type="presParOf" srcId="{A4A69DE2-3EF3-4450-AEA3-2BC1124947FF}" destId="{D5571640-7E33-4D03-BCD6-49BC16463A21}" srcOrd="0" destOrd="0" presId="urn:microsoft.com/office/officeart/2005/8/layout/hierarchy3"/>
    <dgm:cxn modelId="{B270E8C7-3D4E-4C64-9802-F766D5966D44}" type="presParOf" srcId="{A4A69DE2-3EF3-4450-AEA3-2BC1124947FF}" destId="{46C2561C-4934-45FF-B78F-70FC1737A87A}" srcOrd="1" destOrd="0" presId="urn:microsoft.com/office/officeart/2005/8/layout/hierarchy3"/>
    <dgm:cxn modelId="{C3578E08-E0B7-4874-ABF3-D5C39B58FF08}" type="presParOf" srcId="{A4A69DE2-3EF3-4450-AEA3-2BC1124947FF}" destId="{A38DB665-4B75-4B18-9B29-06EA30F09A2A}" srcOrd="2" destOrd="0" presId="urn:microsoft.com/office/officeart/2005/8/layout/hierarchy3"/>
    <dgm:cxn modelId="{63605E39-1197-4B85-AF7B-BC2D4E3C9A9F}" type="presParOf" srcId="{A4A69DE2-3EF3-4450-AEA3-2BC1124947FF}" destId="{2C03C008-F49F-4F87-8BF3-1468F20E5F2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BBF4CC-C3E4-4E46-82B7-3BBDF34978E7}">
      <dsp:nvSpPr>
        <dsp:cNvPr id="0" name=""/>
        <dsp:cNvSpPr/>
      </dsp:nvSpPr>
      <dsp:spPr>
        <a:xfrm>
          <a:off x="744" y="508372"/>
          <a:ext cx="1741289" cy="8706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5" tIns="52070" rIns="78105" bIns="5207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$250M</a:t>
          </a:r>
        </a:p>
      </dsp:txBody>
      <dsp:txXfrm>
        <a:off x="26244" y="533872"/>
        <a:ext cx="1690289" cy="819644"/>
      </dsp:txXfrm>
    </dsp:sp>
    <dsp:sp modelId="{75963DEC-AF34-4395-A703-136B3EE20C88}">
      <dsp:nvSpPr>
        <dsp:cNvPr id="0" name=""/>
        <dsp:cNvSpPr/>
      </dsp:nvSpPr>
      <dsp:spPr>
        <a:xfrm>
          <a:off x="174873" y="1379016"/>
          <a:ext cx="174128" cy="652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2983"/>
              </a:lnTo>
              <a:lnTo>
                <a:pt x="174128" y="65298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F14A6-A127-4BB1-B41F-34EC2C98BDE2}">
      <dsp:nvSpPr>
        <dsp:cNvPr id="0" name=""/>
        <dsp:cNvSpPr/>
      </dsp:nvSpPr>
      <dsp:spPr>
        <a:xfrm>
          <a:off x="349001" y="1596677"/>
          <a:ext cx="1393031" cy="8706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Continuum of Care</a:t>
          </a:r>
        </a:p>
      </dsp:txBody>
      <dsp:txXfrm>
        <a:off x="374501" y="1622177"/>
        <a:ext cx="1342031" cy="819644"/>
      </dsp:txXfrm>
    </dsp:sp>
    <dsp:sp modelId="{F05C0EA2-D3FA-4564-9CC6-B4AF6DEC5F30}">
      <dsp:nvSpPr>
        <dsp:cNvPr id="0" name=""/>
        <dsp:cNvSpPr/>
      </dsp:nvSpPr>
      <dsp:spPr>
        <a:xfrm>
          <a:off x="174873" y="1379016"/>
          <a:ext cx="174128" cy="1741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1289"/>
              </a:lnTo>
              <a:lnTo>
                <a:pt x="174128" y="174128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36CD39-8D92-46AB-B5F4-1C1335602268}">
      <dsp:nvSpPr>
        <dsp:cNvPr id="0" name=""/>
        <dsp:cNvSpPr/>
      </dsp:nvSpPr>
      <dsp:spPr>
        <a:xfrm>
          <a:off x="349001" y="2684983"/>
          <a:ext cx="1393031" cy="8706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PIT Ranges</a:t>
          </a:r>
        </a:p>
      </dsp:txBody>
      <dsp:txXfrm>
        <a:off x="374501" y="2710483"/>
        <a:ext cx="1342031" cy="819644"/>
      </dsp:txXfrm>
    </dsp:sp>
    <dsp:sp modelId="{4631A0D9-BFC7-416A-83A3-A0F53AB29875}">
      <dsp:nvSpPr>
        <dsp:cNvPr id="0" name=""/>
        <dsp:cNvSpPr/>
      </dsp:nvSpPr>
      <dsp:spPr>
        <a:xfrm>
          <a:off x="2177355" y="508372"/>
          <a:ext cx="1741289" cy="8706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5" tIns="52070" rIns="78105" bIns="5207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$100M</a:t>
          </a:r>
        </a:p>
      </dsp:txBody>
      <dsp:txXfrm>
        <a:off x="2202855" y="533872"/>
        <a:ext cx="1690289" cy="819644"/>
      </dsp:txXfrm>
    </dsp:sp>
    <dsp:sp modelId="{8D08F71E-C50A-4893-B2B5-38F098CEB923}">
      <dsp:nvSpPr>
        <dsp:cNvPr id="0" name=""/>
        <dsp:cNvSpPr/>
      </dsp:nvSpPr>
      <dsp:spPr>
        <a:xfrm>
          <a:off x="2351484" y="1379016"/>
          <a:ext cx="174128" cy="652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2983"/>
              </a:lnTo>
              <a:lnTo>
                <a:pt x="174128" y="65298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B16CF9-05C8-4138-8879-8B33E79FE5CC}">
      <dsp:nvSpPr>
        <dsp:cNvPr id="0" name=""/>
        <dsp:cNvSpPr/>
      </dsp:nvSpPr>
      <dsp:spPr>
        <a:xfrm>
          <a:off x="2525613" y="1596677"/>
          <a:ext cx="1393031" cy="8706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Continuum of Care</a:t>
          </a:r>
        </a:p>
      </dsp:txBody>
      <dsp:txXfrm>
        <a:off x="2551113" y="1622177"/>
        <a:ext cx="1342031" cy="819644"/>
      </dsp:txXfrm>
    </dsp:sp>
    <dsp:sp modelId="{9E91BEEF-C7FC-443F-97FF-63AB061B3EDE}">
      <dsp:nvSpPr>
        <dsp:cNvPr id="0" name=""/>
        <dsp:cNvSpPr/>
      </dsp:nvSpPr>
      <dsp:spPr>
        <a:xfrm>
          <a:off x="2351484" y="1379016"/>
          <a:ext cx="174128" cy="1741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1289"/>
              </a:lnTo>
              <a:lnTo>
                <a:pt x="174128" y="174128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A1FFB8-DDCB-4812-A826-9E87D9AA3B78}">
      <dsp:nvSpPr>
        <dsp:cNvPr id="0" name=""/>
        <dsp:cNvSpPr/>
      </dsp:nvSpPr>
      <dsp:spPr>
        <a:xfrm>
          <a:off x="2525613" y="2684983"/>
          <a:ext cx="1393031" cy="8706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% of homeless population</a:t>
          </a:r>
        </a:p>
      </dsp:txBody>
      <dsp:txXfrm>
        <a:off x="2551113" y="2710483"/>
        <a:ext cx="1342031" cy="819644"/>
      </dsp:txXfrm>
    </dsp:sp>
    <dsp:sp modelId="{CE947A90-5EFB-42EB-B237-39C9741AFBC0}">
      <dsp:nvSpPr>
        <dsp:cNvPr id="0" name=""/>
        <dsp:cNvSpPr/>
      </dsp:nvSpPr>
      <dsp:spPr>
        <a:xfrm>
          <a:off x="4353966" y="508372"/>
          <a:ext cx="1741289" cy="8706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105" tIns="52070" rIns="78105" bIns="5207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$150M</a:t>
          </a:r>
        </a:p>
      </dsp:txBody>
      <dsp:txXfrm>
        <a:off x="4379466" y="533872"/>
        <a:ext cx="1690289" cy="819644"/>
      </dsp:txXfrm>
    </dsp:sp>
    <dsp:sp modelId="{D5571640-7E33-4D03-BCD6-49BC16463A21}">
      <dsp:nvSpPr>
        <dsp:cNvPr id="0" name=""/>
        <dsp:cNvSpPr/>
      </dsp:nvSpPr>
      <dsp:spPr>
        <a:xfrm>
          <a:off x="4528095" y="1379016"/>
          <a:ext cx="174128" cy="652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2983"/>
              </a:lnTo>
              <a:lnTo>
                <a:pt x="174128" y="65298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C2561C-4934-45FF-B78F-70FC1737A87A}">
      <dsp:nvSpPr>
        <dsp:cNvPr id="0" name=""/>
        <dsp:cNvSpPr/>
      </dsp:nvSpPr>
      <dsp:spPr>
        <a:xfrm>
          <a:off x="4702224" y="1596677"/>
          <a:ext cx="1393031" cy="8706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City / City that is also a County</a:t>
          </a:r>
        </a:p>
      </dsp:txBody>
      <dsp:txXfrm>
        <a:off x="4727724" y="1622177"/>
        <a:ext cx="1342031" cy="819644"/>
      </dsp:txXfrm>
    </dsp:sp>
    <dsp:sp modelId="{A38DB665-4B75-4B18-9B29-06EA30F09A2A}">
      <dsp:nvSpPr>
        <dsp:cNvPr id="0" name=""/>
        <dsp:cNvSpPr/>
      </dsp:nvSpPr>
      <dsp:spPr>
        <a:xfrm>
          <a:off x="4528095" y="1379016"/>
          <a:ext cx="174128" cy="1741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1289"/>
              </a:lnTo>
              <a:lnTo>
                <a:pt x="174128" y="174128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03C008-F49F-4F87-8BF3-1468F20E5F29}">
      <dsp:nvSpPr>
        <dsp:cNvPr id="0" name=""/>
        <dsp:cNvSpPr/>
      </dsp:nvSpPr>
      <dsp:spPr>
        <a:xfrm>
          <a:off x="4702224" y="2684983"/>
          <a:ext cx="1393031" cy="8706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Population &gt; 330,000</a:t>
          </a:r>
        </a:p>
      </dsp:txBody>
      <dsp:txXfrm>
        <a:off x="4727724" y="2710483"/>
        <a:ext cx="1342031" cy="8196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F6CC-DA4E-4620-851A-1E6097F9AAC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F1DD-216E-4466-B717-B7472461ED5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948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F6CC-DA4E-4620-851A-1E6097F9AAC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F1DD-216E-4466-B717-B7472461E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40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F6CC-DA4E-4620-851A-1E6097F9AAC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F1DD-216E-4466-B717-B7472461E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205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F6CC-DA4E-4620-851A-1E6097F9AAC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F1DD-216E-4466-B717-B7472461E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10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F6CC-DA4E-4620-851A-1E6097F9AAC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F1DD-216E-4466-B717-B7472461ED5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731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F6CC-DA4E-4620-851A-1E6097F9AAC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F1DD-216E-4466-B717-B7472461E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95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F6CC-DA4E-4620-851A-1E6097F9AAC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F1DD-216E-4466-B717-B7472461E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38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F6CC-DA4E-4620-851A-1E6097F9AAC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F1DD-216E-4466-B717-B7472461E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409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F6CC-DA4E-4620-851A-1E6097F9AAC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F1DD-216E-4466-B717-B7472461E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42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7BBF6CC-DA4E-4620-851A-1E6097F9AAC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7DF1DD-216E-4466-B717-B7472461E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68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F6CC-DA4E-4620-851A-1E6097F9AAC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F1DD-216E-4466-B717-B7472461E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747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7BBF6CC-DA4E-4620-851A-1E6097F9AAC4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87DF1DD-216E-4466-B717-B7472461ED5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644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446B32C-73AA-459A-A367-D9E179225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300" y="2895600"/>
            <a:ext cx="8775700" cy="1435100"/>
          </a:xfrm>
        </p:spPr>
        <p:txBody>
          <a:bodyPr>
            <a:normAutofit/>
          </a:bodyPr>
          <a:lstStyle/>
          <a:p>
            <a:r>
              <a:rPr lang="en-US" sz="4800" dirty="0"/>
              <a:t>Homeless Emergency Aid Program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AA89DFF-1846-4AC8-8412-2FA247479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100" y="4505776"/>
            <a:ext cx="7543800" cy="6731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July 11, 2018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E2523FC-8C9F-4FAC-87C2-5345E8438462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653415" y="251961"/>
            <a:ext cx="7667625" cy="246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97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B575A-90B7-47B1-998A-EA029FD90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883838"/>
            <a:ext cx="7543800" cy="853522"/>
          </a:xfrm>
        </p:spPr>
        <p:txBody>
          <a:bodyPr>
            <a:normAutofit fontScale="90000"/>
          </a:bodyPr>
          <a:lstStyle/>
          <a:p>
            <a:r>
              <a:rPr lang="en-US" dirty="0"/>
              <a:t>Homeless Emergency Aid Program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2CA2B-C03D-478F-9075-22BC9716B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/>
              <a:t> </a:t>
            </a:r>
            <a:r>
              <a:rPr lang="en-US" sz="2800" dirty="0"/>
              <a:t>$500 million to local governments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 One-time flexible block grants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 Intended to address immediate homeless     challenges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69509B-EB79-4818-A564-25791E6D47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86" y="107010"/>
            <a:ext cx="2408432" cy="776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603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B575A-90B7-47B1-998A-EA029FD90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883838"/>
            <a:ext cx="7543800" cy="853522"/>
          </a:xfrm>
        </p:spPr>
        <p:txBody>
          <a:bodyPr>
            <a:normAutofit/>
          </a:bodyPr>
          <a:lstStyle/>
          <a:p>
            <a:r>
              <a:rPr lang="en-US" dirty="0"/>
              <a:t>HEAP Distribution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69509B-EB79-4818-A564-25791E6D47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86" y="107010"/>
            <a:ext cx="2408432" cy="776828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5B0B99B-C59F-411B-BDC3-86840ADD1E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158665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644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B575A-90B7-47B1-998A-EA029FD90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883838"/>
            <a:ext cx="7543800" cy="853522"/>
          </a:xfrm>
        </p:spPr>
        <p:txBody>
          <a:bodyPr>
            <a:normAutofit/>
          </a:bodyPr>
          <a:lstStyle/>
          <a:p>
            <a:r>
              <a:rPr lang="en-US" dirty="0"/>
              <a:t>HEAP Eligibility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2CA2B-C03D-478F-9075-22BC9716B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b="1" dirty="0"/>
              <a:t> </a:t>
            </a:r>
            <a:r>
              <a:rPr lang="en-US" sz="2800" dirty="0"/>
              <a:t>Declaration of shelter crisis before award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 For COC allocations, demonstrate coordination between receiving cities/counties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69509B-EB79-4818-A564-25791E6D47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86" y="107010"/>
            <a:ext cx="2408432" cy="776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668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B575A-90B7-47B1-998A-EA029FD90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Draft Timeline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2CA2B-C03D-478F-9075-22BC9716B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Statutory Requirements: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 Applications for 1</a:t>
            </a:r>
            <a:r>
              <a:rPr lang="en-US" baseline="30000" dirty="0"/>
              <a:t>st</a:t>
            </a:r>
            <a:r>
              <a:rPr lang="en-US" dirty="0"/>
              <a:t> round submitted NLT 12/31/2018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 Round 1 funds disbursed NLT 1/31/2019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 Applications for 2</a:t>
            </a:r>
            <a:r>
              <a:rPr lang="en-US" baseline="30000" dirty="0"/>
              <a:t>nd</a:t>
            </a:r>
            <a:r>
              <a:rPr lang="en-US" dirty="0"/>
              <a:t> round submitted NLT 4/30/2019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 Round 2 funds disbursed </a:t>
            </a:r>
            <a:r>
              <a:rPr lang="en-US"/>
              <a:t>NLT 5/31/2019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 Round 3 TBD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Grant Management Goals: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 Applications available as possible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 Applications / Disbursements made on a rolling basis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 Funds disbursed as quickly as possible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69509B-EB79-4818-A564-25791E6D47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86" y="107010"/>
            <a:ext cx="2408432" cy="776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987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B575A-90B7-47B1-998A-EA029FD90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Draft Timeline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69509B-EB79-4818-A564-25791E6D47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86" y="107010"/>
            <a:ext cx="2408432" cy="776828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666BC76-C487-4BD7-8EE1-C7863D618F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928836"/>
              </p:ext>
            </p:extLst>
          </p:nvPr>
        </p:nvGraphicFramePr>
        <p:xfrm>
          <a:off x="2409702" y="1834718"/>
          <a:ext cx="6122784" cy="40261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0232">
                  <a:extLst>
                    <a:ext uri="{9D8B030D-6E8A-4147-A177-3AD203B41FA5}">
                      <a16:colId xmlns:a16="http://schemas.microsoft.com/office/drawing/2014/main" val="3151006901"/>
                    </a:ext>
                  </a:extLst>
                </a:gridCol>
                <a:gridCol w="255116">
                  <a:extLst>
                    <a:ext uri="{9D8B030D-6E8A-4147-A177-3AD203B41FA5}">
                      <a16:colId xmlns:a16="http://schemas.microsoft.com/office/drawing/2014/main" val="3313189103"/>
                    </a:ext>
                  </a:extLst>
                </a:gridCol>
                <a:gridCol w="255116">
                  <a:extLst>
                    <a:ext uri="{9D8B030D-6E8A-4147-A177-3AD203B41FA5}">
                      <a16:colId xmlns:a16="http://schemas.microsoft.com/office/drawing/2014/main" val="1548379749"/>
                    </a:ext>
                  </a:extLst>
                </a:gridCol>
                <a:gridCol w="255116">
                  <a:extLst>
                    <a:ext uri="{9D8B030D-6E8A-4147-A177-3AD203B41FA5}">
                      <a16:colId xmlns:a16="http://schemas.microsoft.com/office/drawing/2014/main" val="1852278746"/>
                    </a:ext>
                  </a:extLst>
                </a:gridCol>
                <a:gridCol w="255116">
                  <a:extLst>
                    <a:ext uri="{9D8B030D-6E8A-4147-A177-3AD203B41FA5}">
                      <a16:colId xmlns:a16="http://schemas.microsoft.com/office/drawing/2014/main" val="705391498"/>
                    </a:ext>
                  </a:extLst>
                </a:gridCol>
                <a:gridCol w="255116">
                  <a:extLst>
                    <a:ext uri="{9D8B030D-6E8A-4147-A177-3AD203B41FA5}">
                      <a16:colId xmlns:a16="http://schemas.microsoft.com/office/drawing/2014/main" val="3712004815"/>
                    </a:ext>
                  </a:extLst>
                </a:gridCol>
                <a:gridCol w="255116">
                  <a:extLst>
                    <a:ext uri="{9D8B030D-6E8A-4147-A177-3AD203B41FA5}">
                      <a16:colId xmlns:a16="http://schemas.microsoft.com/office/drawing/2014/main" val="3228828800"/>
                    </a:ext>
                  </a:extLst>
                </a:gridCol>
                <a:gridCol w="255116">
                  <a:extLst>
                    <a:ext uri="{9D8B030D-6E8A-4147-A177-3AD203B41FA5}">
                      <a16:colId xmlns:a16="http://schemas.microsoft.com/office/drawing/2014/main" val="2570995922"/>
                    </a:ext>
                  </a:extLst>
                </a:gridCol>
                <a:gridCol w="255116">
                  <a:extLst>
                    <a:ext uri="{9D8B030D-6E8A-4147-A177-3AD203B41FA5}">
                      <a16:colId xmlns:a16="http://schemas.microsoft.com/office/drawing/2014/main" val="1765185591"/>
                    </a:ext>
                  </a:extLst>
                </a:gridCol>
                <a:gridCol w="510232">
                  <a:extLst>
                    <a:ext uri="{9D8B030D-6E8A-4147-A177-3AD203B41FA5}">
                      <a16:colId xmlns:a16="http://schemas.microsoft.com/office/drawing/2014/main" val="448287288"/>
                    </a:ext>
                  </a:extLst>
                </a:gridCol>
                <a:gridCol w="255116">
                  <a:extLst>
                    <a:ext uri="{9D8B030D-6E8A-4147-A177-3AD203B41FA5}">
                      <a16:colId xmlns:a16="http://schemas.microsoft.com/office/drawing/2014/main" val="2511826566"/>
                    </a:ext>
                  </a:extLst>
                </a:gridCol>
                <a:gridCol w="255116">
                  <a:extLst>
                    <a:ext uri="{9D8B030D-6E8A-4147-A177-3AD203B41FA5}">
                      <a16:colId xmlns:a16="http://schemas.microsoft.com/office/drawing/2014/main" val="4089440233"/>
                    </a:ext>
                  </a:extLst>
                </a:gridCol>
                <a:gridCol w="510232">
                  <a:extLst>
                    <a:ext uri="{9D8B030D-6E8A-4147-A177-3AD203B41FA5}">
                      <a16:colId xmlns:a16="http://schemas.microsoft.com/office/drawing/2014/main" val="2822838805"/>
                    </a:ext>
                  </a:extLst>
                </a:gridCol>
                <a:gridCol w="510232">
                  <a:extLst>
                    <a:ext uri="{9D8B030D-6E8A-4147-A177-3AD203B41FA5}">
                      <a16:colId xmlns:a16="http://schemas.microsoft.com/office/drawing/2014/main" val="1042186870"/>
                    </a:ext>
                  </a:extLst>
                </a:gridCol>
                <a:gridCol w="510232">
                  <a:extLst>
                    <a:ext uri="{9D8B030D-6E8A-4147-A177-3AD203B41FA5}">
                      <a16:colId xmlns:a16="http://schemas.microsoft.com/office/drawing/2014/main" val="2236531351"/>
                    </a:ext>
                  </a:extLst>
                </a:gridCol>
                <a:gridCol w="510232">
                  <a:extLst>
                    <a:ext uri="{9D8B030D-6E8A-4147-A177-3AD203B41FA5}">
                      <a16:colId xmlns:a16="http://schemas.microsoft.com/office/drawing/2014/main" val="2109132288"/>
                    </a:ext>
                  </a:extLst>
                </a:gridCol>
                <a:gridCol w="510232">
                  <a:extLst>
                    <a:ext uri="{9D8B030D-6E8A-4147-A177-3AD203B41FA5}">
                      <a16:colId xmlns:a16="http://schemas.microsoft.com/office/drawing/2014/main" val="872618763"/>
                    </a:ext>
                  </a:extLst>
                </a:gridCol>
              </a:tblGrid>
              <a:tr h="335511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July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Aug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bg1"/>
                          </a:solidFill>
                        </a:rPr>
                        <a:t>Spt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Oct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Nov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Dec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Jan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Feb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Mar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Apr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Jun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687856"/>
                  </a:ext>
                </a:extLst>
              </a:tr>
              <a:tr h="335511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0968457"/>
                  </a:ext>
                </a:extLst>
              </a:tr>
              <a:tr h="335511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9310066"/>
                  </a:ext>
                </a:extLst>
              </a:tr>
              <a:tr h="335511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5489070"/>
                  </a:ext>
                </a:extLst>
              </a:tr>
              <a:tr h="335511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2363960"/>
                  </a:ext>
                </a:extLst>
              </a:tr>
              <a:tr h="335511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2279106"/>
                  </a:ext>
                </a:extLst>
              </a:tr>
              <a:tr h="335511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012349"/>
                  </a:ext>
                </a:extLst>
              </a:tr>
              <a:tr h="335511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4856326"/>
                  </a:ext>
                </a:extLst>
              </a:tr>
              <a:tr h="335511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7679836"/>
                  </a:ext>
                </a:extLst>
              </a:tr>
              <a:tr h="335511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883415"/>
                  </a:ext>
                </a:extLst>
              </a:tr>
              <a:tr h="335511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349453"/>
                  </a:ext>
                </a:extLst>
              </a:tr>
              <a:tr h="335511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792832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860808E-2FB0-44AA-ADB3-4E86904C9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428816"/>
              </p:ext>
            </p:extLst>
          </p:nvPr>
        </p:nvGraphicFramePr>
        <p:xfrm>
          <a:off x="694944" y="1834718"/>
          <a:ext cx="1714758" cy="40261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1752">
                  <a:extLst>
                    <a:ext uri="{9D8B030D-6E8A-4147-A177-3AD203B41FA5}">
                      <a16:colId xmlns:a16="http://schemas.microsoft.com/office/drawing/2014/main" val="1510887652"/>
                    </a:ext>
                  </a:extLst>
                </a:gridCol>
                <a:gridCol w="1413006">
                  <a:extLst>
                    <a:ext uri="{9D8B030D-6E8A-4147-A177-3AD203B41FA5}">
                      <a16:colId xmlns:a16="http://schemas.microsoft.com/office/drawing/2014/main" val="476575438"/>
                    </a:ext>
                  </a:extLst>
                </a:gridCol>
              </a:tblGrid>
              <a:tr h="335511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6506886"/>
                  </a:ext>
                </a:extLst>
              </a:tr>
              <a:tr h="335511"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Round 1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Onboard Staff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675669"/>
                  </a:ext>
                </a:extLst>
              </a:tr>
              <a:tr h="335511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NOFA Open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611260"/>
                  </a:ext>
                </a:extLst>
              </a:tr>
              <a:tr h="335511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App Review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2860625"/>
                  </a:ext>
                </a:extLst>
              </a:tr>
              <a:tr h="335511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Notification of </a:t>
                      </a:r>
                      <a:r>
                        <a:rPr lang="en-US" sz="1200" dirty="0" err="1"/>
                        <a:t>Awd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4652066"/>
                  </a:ext>
                </a:extLst>
              </a:tr>
              <a:tr h="335511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Contract Executed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616411"/>
                  </a:ext>
                </a:extLst>
              </a:tr>
              <a:tr h="335511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Disburse Payment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9207967"/>
                  </a:ext>
                </a:extLst>
              </a:tr>
              <a:tr h="335511"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Round 2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NOFA Open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02983"/>
                  </a:ext>
                </a:extLst>
              </a:tr>
              <a:tr h="335511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App Review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161479"/>
                  </a:ext>
                </a:extLst>
              </a:tr>
              <a:tr h="335511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Notification of </a:t>
                      </a:r>
                      <a:r>
                        <a:rPr lang="en-US" sz="1200" dirty="0" err="1"/>
                        <a:t>Awd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145153"/>
                  </a:ext>
                </a:extLst>
              </a:tr>
              <a:tr h="335511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Contract Executed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399242"/>
                  </a:ext>
                </a:extLst>
              </a:tr>
              <a:tr h="335511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Disburse Payment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70420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E438174-FC38-4D13-B2ED-E9DA4E86CACB}"/>
              </a:ext>
            </a:extLst>
          </p:cNvPr>
          <p:cNvSpPr txBox="1"/>
          <p:nvPr/>
        </p:nvSpPr>
        <p:spPr>
          <a:xfrm>
            <a:off x="4761570" y="5958207"/>
            <a:ext cx="4079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50% obligated by 1/1/20; 100% obligated by 6/30/21 </a:t>
            </a:r>
            <a:r>
              <a:rPr lang="en-US" sz="1200" dirty="0">
                <a:sym typeface="Wingdings" panose="05000000000000000000" pitchFamily="2" charset="2"/>
              </a:rPr>
              <a:t>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46078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E7DAC-5F18-4C4D-AF31-8AB644445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Application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B0288B-D7E3-4198-B661-5D6EC1DC6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Online collection form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Automated when possible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Drop-down menus to ensure data integrity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Identical information between two applications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/>
              <a:t>Continuums of Care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/>
              <a:t>Cities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29B913-DC5E-4499-928D-A99B08436A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7178" y="1091538"/>
            <a:ext cx="5509441" cy="462014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1720AB0-2F89-4409-8D2A-46FEE129DA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1523" y="56818"/>
            <a:ext cx="2408129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857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E7DAC-5F18-4C4D-AF31-8AB644445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Application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B0288B-D7E3-4198-B661-5D6EC1DC6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Option to apply for one, two, or three blocks of funding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Designate proposed activity by jurisdiction to ensure shelter crisis criteria met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Expenditure planning will support reporting requirements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720AB0-2F89-4409-8D2A-46FEE129DA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1523" y="56818"/>
            <a:ext cx="2408129" cy="77425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FD1DB48-61B7-4E05-BD90-C9D6D36BCA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0025" y="940904"/>
            <a:ext cx="4479253" cy="5737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03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E7DAC-5F18-4C4D-AF31-8AB644445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Application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B0288B-D7E3-4198-B661-5D6EC1DC6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Submit application to receive Applicant ID #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Email eligible criteria documents to HCFC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Front-load payee forms to reduce processing time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b="1" dirty="0"/>
              <a:t>Available prior to NOFA to encourage / support early applicants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720AB0-2F89-4409-8D2A-46FEE129DA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1523" y="56818"/>
            <a:ext cx="2408129" cy="7742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1A388CE-FE47-4D61-816C-B7B23BDF7A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9971" y="2311290"/>
            <a:ext cx="5553566" cy="210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1918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6DE0AE23246E438E7A3EA5B338C00C" ma:contentTypeVersion="8" ma:contentTypeDescription="Create a new document." ma:contentTypeScope="" ma:versionID="999910bb41b8ae39e4a81b21252c1a1f">
  <xsd:schema xmlns:xsd="http://www.w3.org/2001/XMLSchema" xmlns:xs="http://www.w3.org/2001/XMLSchema" xmlns:p="http://schemas.microsoft.com/office/2006/metadata/properties" xmlns:ns2="08382b6d-93d1-4bd8-a3b1-76988c701d79" xmlns:ns3="565c69c3-310c-42eb-98c2-6fbca90c6a28" targetNamespace="http://schemas.microsoft.com/office/2006/metadata/properties" ma:root="true" ma:fieldsID="a50a79ac693ba3370122a700d1dc197c" ns2:_="" ns3:_="">
    <xsd:import namespace="08382b6d-93d1-4bd8-a3b1-76988c701d79"/>
    <xsd:import namespace="565c69c3-310c-42eb-98c2-6fbca90c6a2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382b6d-93d1-4bd8-a3b1-76988c701d7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c69c3-310c-42eb-98c2-6fbca90c6a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F76FDA-94A1-4893-86AD-1E6DF341905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08382b6d-93d1-4bd8-a3b1-76988c701d79"/>
    <ds:schemaRef ds:uri="http://schemas.microsoft.com/office/2006/documentManagement/types"/>
    <ds:schemaRef ds:uri="http://schemas.microsoft.com/office/infopath/2007/PartnerControls"/>
    <ds:schemaRef ds:uri="565c69c3-310c-42eb-98c2-6fbca90c6a2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6CC20DE-3C11-4BC6-9A83-EC3ECA71E1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D26DD0-E6D8-4D1E-9911-3971B3E136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382b6d-93d1-4bd8-a3b1-76988c701d79"/>
    <ds:schemaRef ds:uri="565c69c3-310c-42eb-98c2-6fbca90c6a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773</TotalTime>
  <Words>295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Wingdings</vt:lpstr>
      <vt:lpstr>Retrospect</vt:lpstr>
      <vt:lpstr>Homeless Emergency Aid Program</vt:lpstr>
      <vt:lpstr>Homeless Emergency Aid Program </vt:lpstr>
      <vt:lpstr>HEAP Distribution </vt:lpstr>
      <vt:lpstr>HEAP Eligibility Criteria</vt:lpstr>
      <vt:lpstr>HEAP Draft Timeline </vt:lpstr>
      <vt:lpstr>HEAP Draft Timeline </vt:lpstr>
      <vt:lpstr>HEAP Application</vt:lpstr>
      <vt:lpstr>HEAP Application</vt:lpstr>
      <vt:lpstr>HEAP 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HEAP Draft Timeline</dc:title>
  <dc:creator>Von Koch-Liebert, Lynn@BCSH</dc:creator>
  <cp:lastModifiedBy>Nguyen, Nathalie@BCSH</cp:lastModifiedBy>
  <cp:revision>11</cp:revision>
  <cp:lastPrinted>2018-07-11T17:14:51Z</cp:lastPrinted>
  <dcterms:created xsi:type="dcterms:W3CDTF">2018-07-06T23:06:36Z</dcterms:created>
  <dcterms:modified xsi:type="dcterms:W3CDTF">2018-09-10T20:17:41Z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0x010100486DE0AE23246E438E7A3EA5B338C00C</vt:lpwstr>
  </property>
</Properties>
</file>